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7" r:id="rId2"/>
    <p:sldId id="261" r:id="rId3"/>
    <p:sldId id="259" r:id="rId4"/>
    <p:sldId id="266" r:id="rId5"/>
    <p:sldId id="271" r:id="rId6"/>
    <p:sldId id="272" r:id="rId7"/>
    <p:sldId id="263" r:id="rId8"/>
    <p:sldId id="274" r:id="rId9"/>
    <p:sldId id="262" r:id="rId10"/>
    <p:sldId id="267" r:id="rId11"/>
    <p:sldId id="273" r:id="rId12"/>
    <p:sldId id="270" r:id="rId13"/>
    <p:sldId id="275" r:id="rId14"/>
    <p:sldId id="280" r:id="rId15"/>
    <p:sldId id="279" r:id="rId16"/>
    <p:sldId id="276" r:id="rId17"/>
    <p:sldId id="264" r:id="rId18"/>
    <p:sldId id="268" r:id="rId19"/>
    <p:sldId id="277" r:id="rId20"/>
    <p:sldId id="278" r:id="rId21"/>
    <p:sldId id="265" r:id="rId22"/>
    <p:sldId id="283" r:id="rId23"/>
    <p:sldId id="269" r:id="rId24"/>
    <p:sldId id="281" r:id="rId25"/>
  </p:sldIdLst>
  <p:sldSz cx="9601200" cy="12801600" type="A3"/>
  <p:notesSz cx="6858000" cy="9144000"/>
  <p:defaultTextStyle>
    <a:defPPr>
      <a:defRPr lang="pt-BR"/>
    </a:defPPr>
    <a:lvl1pPr marL="0" algn="l" defTabSz="1279852" rtl="0" eaLnBrk="1" latinLnBrk="0" hangingPunct="1">
      <a:defRPr sz="2500" kern="1200">
        <a:solidFill>
          <a:schemeClr val="tx1"/>
        </a:solidFill>
        <a:latin typeface="+mn-lt"/>
        <a:ea typeface="+mn-ea"/>
        <a:cs typeface="+mn-cs"/>
      </a:defRPr>
    </a:lvl1pPr>
    <a:lvl2pPr marL="639926" algn="l" defTabSz="1279852" rtl="0" eaLnBrk="1" latinLnBrk="0" hangingPunct="1">
      <a:defRPr sz="2500" kern="1200">
        <a:solidFill>
          <a:schemeClr val="tx1"/>
        </a:solidFill>
        <a:latin typeface="+mn-lt"/>
        <a:ea typeface="+mn-ea"/>
        <a:cs typeface="+mn-cs"/>
      </a:defRPr>
    </a:lvl2pPr>
    <a:lvl3pPr marL="1279852" algn="l" defTabSz="1279852" rtl="0" eaLnBrk="1" latinLnBrk="0" hangingPunct="1">
      <a:defRPr sz="2500" kern="1200">
        <a:solidFill>
          <a:schemeClr val="tx1"/>
        </a:solidFill>
        <a:latin typeface="+mn-lt"/>
        <a:ea typeface="+mn-ea"/>
        <a:cs typeface="+mn-cs"/>
      </a:defRPr>
    </a:lvl3pPr>
    <a:lvl4pPr marL="1919778" algn="l" defTabSz="1279852" rtl="0" eaLnBrk="1" latinLnBrk="0" hangingPunct="1">
      <a:defRPr sz="2500" kern="1200">
        <a:solidFill>
          <a:schemeClr val="tx1"/>
        </a:solidFill>
        <a:latin typeface="+mn-lt"/>
        <a:ea typeface="+mn-ea"/>
        <a:cs typeface="+mn-cs"/>
      </a:defRPr>
    </a:lvl4pPr>
    <a:lvl5pPr marL="2559705" algn="l" defTabSz="1279852" rtl="0" eaLnBrk="1" latinLnBrk="0" hangingPunct="1">
      <a:defRPr sz="2500" kern="1200">
        <a:solidFill>
          <a:schemeClr val="tx1"/>
        </a:solidFill>
        <a:latin typeface="+mn-lt"/>
        <a:ea typeface="+mn-ea"/>
        <a:cs typeface="+mn-cs"/>
      </a:defRPr>
    </a:lvl5pPr>
    <a:lvl6pPr marL="3199631" algn="l" defTabSz="1279852" rtl="0" eaLnBrk="1" latinLnBrk="0" hangingPunct="1">
      <a:defRPr sz="2500" kern="1200">
        <a:solidFill>
          <a:schemeClr val="tx1"/>
        </a:solidFill>
        <a:latin typeface="+mn-lt"/>
        <a:ea typeface="+mn-ea"/>
        <a:cs typeface="+mn-cs"/>
      </a:defRPr>
    </a:lvl6pPr>
    <a:lvl7pPr marL="3839559" algn="l" defTabSz="1279852" rtl="0" eaLnBrk="1" latinLnBrk="0" hangingPunct="1">
      <a:defRPr sz="2500" kern="1200">
        <a:solidFill>
          <a:schemeClr val="tx1"/>
        </a:solidFill>
        <a:latin typeface="+mn-lt"/>
        <a:ea typeface="+mn-ea"/>
        <a:cs typeface="+mn-cs"/>
      </a:defRPr>
    </a:lvl7pPr>
    <a:lvl8pPr marL="4479485" algn="l" defTabSz="1279852" rtl="0" eaLnBrk="1" latinLnBrk="0" hangingPunct="1">
      <a:defRPr sz="2500" kern="1200">
        <a:solidFill>
          <a:schemeClr val="tx1"/>
        </a:solidFill>
        <a:latin typeface="+mn-lt"/>
        <a:ea typeface="+mn-ea"/>
        <a:cs typeface="+mn-cs"/>
      </a:defRPr>
    </a:lvl8pPr>
    <a:lvl9pPr marL="5119411" algn="l" defTabSz="1279852" rtl="0" eaLnBrk="1" latinLnBrk="0" hangingPunct="1">
      <a:defRPr sz="25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3488">
          <p15:clr>
            <a:srgbClr val="A4A3A4"/>
          </p15:clr>
        </p15:guide>
        <p15:guide id="2" pos="306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22A9C"/>
    <a:srgbClr val="EE26BE"/>
    <a:srgbClr val="333399"/>
    <a:srgbClr val="CC99FF"/>
    <a:srgbClr val="1AC0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DE1A87D-F820-486B-9174-EB513C753E84}" v="361" dt="2024-12-10T14:15:18.258"/>
    <p1510:client id="{D5F2AA92-76F5-909B-3F19-399579188EE7}" v="95" dt="2024-12-10T15:21:39.72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0" autoAdjust="0"/>
    <p:restoredTop sz="94125" autoAdjust="0"/>
  </p:normalViewPr>
  <p:slideViewPr>
    <p:cSldViewPr>
      <p:cViewPr>
        <p:scale>
          <a:sx n="33" d="100"/>
          <a:sy n="33" d="100"/>
        </p:scale>
        <p:origin x="-2096" y="-48"/>
      </p:cViewPr>
      <p:guideLst>
        <p:guide orient="horz" pos="3488"/>
        <p:guide pos="3069"/>
      </p:guideLst>
    </p:cSldViewPr>
  </p:slideViewPr>
  <p:outlineViewPr>
    <p:cViewPr>
      <p:scale>
        <a:sx n="33" d="100"/>
        <a:sy n="33" d="100"/>
      </p:scale>
      <p:origin x="0" y="1244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DE16BD-D087-4389-810A-3EA654BFC648}" type="datetimeFigureOut">
              <a:rPr lang="pt-BR" smtClean="0"/>
              <a:t>15/12/2024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2143125" y="685800"/>
            <a:ext cx="25717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4404E6-90F7-498C-BB50-8B576BF201A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742735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18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1pPr>
    <a:lvl2pPr marL="457090" algn="l" defTabSz="91418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2pPr>
    <a:lvl3pPr marL="914180" algn="l" defTabSz="91418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3pPr>
    <a:lvl4pPr marL="1371272" algn="l" defTabSz="91418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4pPr>
    <a:lvl5pPr marL="1828362" algn="l" defTabSz="91418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5pPr>
    <a:lvl6pPr marL="2285451" algn="l" defTabSz="91418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2742541" algn="l" defTabSz="91418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199631" algn="l" defTabSz="91418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3656722" algn="l" defTabSz="91418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2143125" y="685800"/>
            <a:ext cx="25717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4404E6-90F7-498C-BB50-8B576BF201AC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028411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2143125" y="685800"/>
            <a:ext cx="25717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4404E6-90F7-498C-BB50-8B576BF201AC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028411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2143125" y="685800"/>
            <a:ext cx="25717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4404E6-90F7-498C-BB50-8B576BF201AC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028411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2143125" y="685800"/>
            <a:ext cx="25717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4404E6-90F7-498C-BB50-8B576BF201AC}" type="slidenum">
              <a:rPr lang="pt-BR" smtClean="0"/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028411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2143125" y="685800"/>
            <a:ext cx="25717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4404E6-90F7-498C-BB50-8B576BF201AC}" type="slidenum">
              <a:rPr lang="pt-BR" smtClean="0"/>
              <a:t>24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028411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720090" y="3976798"/>
            <a:ext cx="8161020" cy="2744047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440180" y="7254240"/>
            <a:ext cx="6720840" cy="327152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399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798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9197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5597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1996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8395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4794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1194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317775-B9B3-4E11-8E2B-E3DC7F23B5DB}" type="datetime1">
              <a:rPr lang="pt-BR" smtClean="0"/>
              <a:t>15/12/2024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Node.js: Explorando o Backend com Tatiane Lima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E8622-68BD-444A-981B-D3453F09123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888949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45F84-53E6-451B-ABC2-18FB67E46B37}" type="datetime1">
              <a:rPr lang="pt-BR" smtClean="0"/>
              <a:t>15/12/2024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Node.js: Explorando o Backend com Tatiane Lima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E8622-68BD-444A-981B-D3453F09123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932255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5220652" y="684534"/>
            <a:ext cx="1620203" cy="14561820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360046" y="684534"/>
            <a:ext cx="4700588" cy="14561820"/>
          </a:xfrm>
        </p:spPr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3514D-168C-458B-A75E-3D2D6B370DC7}" type="datetime1">
              <a:rPr lang="pt-BR" smtClean="0"/>
              <a:t>15/12/2024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Node.js: Explorando o Backend com Tatiane Lima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E8622-68BD-444A-981B-D3453F09123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712339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DA8E9B-1FD3-47EE-B8E6-319EA28F3E66}" type="datetime1">
              <a:rPr lang="pt-BR" smtClean="0"/>
              <a:t>15/12/2024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Node.js: Explorando o Backend com Tatiane Lima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E8622-68BD-444A-981B-D3453F09123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005952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58429" y="8226214"/>
            <a:ext cx="8161020" cy="2542540"/>
          </a:xfrm>
        </p:spPr>
        <p:txBody>
          <a:bodyPr anchor="t"/>
          <a:lstStyle>
            <a:lvl1pPr algn="l">
              <a:defRPr sz="5600" b="1" cap="all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58429" y="5425869"/>
            <a:ext cx="8161020" cy="2800349"/>
          </a:xfrm>
        </p:spPr>
        <p:txBody>
          <a:bodyPr anchor="b"/>
          <a:lstStyle>
            <a:lvl1pPr marL="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639926" indent="0">
              <a:buNone/>
              <a:defRPr sz="2500">
                <a:solidFill>
                  <a:schemeClr val="tx1">
                    <a:tint val="75000"/>
                  </a:schemeClr>
                </a:solidFill>
              </a:defRPr>
            </a:lvl2pPr>
            <a:lvl3pPr marL="1279852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3pPr>
            <a:lvl4pPr marL="19197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4pPr>
            <a:lvl5pPr marL="2559705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5pPr>
            <a:lvl6pPr marL="3199631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6pPr>
            <a:lvl7pPr marL="383955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7pPr>
            <a:lvl8pPr marL="4479485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8pPr>
            <a:lvl9pPr marL="5119411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CAAC0-1363-49D7-8C6D-0CF65C71FC94}" type="datetime1">
              <a:rPr lang="pt-BR" smtClean="0"/>
              <a:t>15/12/2024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Node.js: Explorando o Backend com Tatiane Lima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E8622-68BD-444A-981B-D3453F09123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46834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360046" y="3982722"/>
            <a:ext cx="3160395" cy="11263631"/>
          </a:xfrm>
        </p:spPr>
        <p:txBody>
          <a:bodyPr/>
          <a:lstStyle>
            <a:lvl1pPr>
              <a:defRPr sz="3900"/>
            </a:lvl1pPr>
            <a:lvl2pPr>
              <a:defRPr sz="3400"/>
            </a:lvl2pPr>
            <a:lvl3pPr>
              <a:defRPr sz="2800"/>
            </a:lvl3pPr>
            <a:lvl4pPr>
              <a:defRPr sz="2500"/>
            </a:lvl4pPr>
            <a:lvl5pPr>
              <a:defRPr sz="2500"/>
            </a:lvl5pPr>
            <a:lvl6pPr>
              <a:defRPr sz="2500"/>
            </a:lvl6pPr>
            <a:lvl7pPr>
              <a:defRPr sz="2500"/>
            </a:lvl7pPr>
            <a:lvl8pPr>
              <a:defRPr sz="2500"/>
            </a:lvl8pPr>
            <a:lvl9pPr>
              <a:defRPr sz="25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3680461" y="3982722"/>
            <a:ext cx="3160395" cy="11263631"/>
          </a:xfrm>
        </p:spPr>
        <p:txBody>
          <a:bodyPr/>
          <a:lstStyle>
            <a:lvl1pPr>
              <a:defRPr sz="3900"/>
            </a:lvl1pPr>
            <a:lvl2pPr>
              <a:defRPr sz="3400"/>
            </a:lvl2pPr>
            <a:lvl3pPr>
              <a:defRPr sz="2800"/>
            </a:lvl3pPr>
            <a:lvl4pPr>
              <a:defRPr sz="2500"/>
            </a:lvl4pPr>
            <a:lvl5pPr>
              <a:defRPr sz="2500"/>
            </a:lvl5pPr>
            <a:lvl6pPr>
              <a:defRPr sz="2500"/>
            </a:lvl6pPr>
            <a:lvl7pPr>
              <a:defRPr sz="2500"/>
            </a:lvl7pPr>
            <a:lvl8pPr>
              <a:defRPr sz="2500"/>
            </a:lvl8pPr>
            <a:lvl9pPr>
              <a:defRPr sz="25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8C415-D703-4065-8206-282B14FCEFA9}" type="datetime1">
              <a:rPr lang="pt-BR" smtClean="0"/>
              <a:t>15/12/2024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Node.js: Explorando o Backend com Tatiane Lima</a:t>
            </a:r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E8622-68BD-444A-981B-D3453F09123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999807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80060" y="512658"/>
            <a:ext cx="8641080" cy="2133600"/>
          </a:xfrm>
        </p:spPr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80061" y="2865544"/>
            <a:ext cx="4242197" cy="1194222"/>
          </a:xfrm>
        </p:spPr>
        <p:txBody>
          <a:bodyPr anchor="b"/>
          <a:lstStyle>
            <a:lvl1pPr marL="0" indent="0">
              <a:buNone/>
              <a:defRPr sz="3400" b="1"/>
            </a:lvl1pPr>
            <a:lvl2pPr marL="639926" indent="0">
              <a:buNone/>
              <a:defRPr sz="2800" b="1"/>
            </a:lvl2pPr>
            <a:lvl3pPr marL="1279852" indent="0">
              <a:buNone/>
              <a:defRPr sz="2500" b="1"/>
            </a:lvl3pPr>
            <a:lvl4pPr marL="1919778" indent="0">
              <a:buNone/>
              <a:defRPr sz="2200" b="1"/>
            </a:lvl4pPr>
            <a:lvl5pPr marL="2559705" indent="0">
              <a:buNone/>
              <a:defRPr sz="2200" b="1"/>
            </a:lvl5pPr>
            <a:lvl6pPr marL="3199631" indent="0">
              <a:buNone/>
              <a:defRPr sz="2200" b="1"/>
            </a:lvl6pPr>
            <a:lvl7pPr marL="3839559" indent="0">
              <a:buNone/>
              <a:defRPr sz="2200" b="1"/>
            </a:lvl7pPr>
            <a:lvl8pPr marL="4479485" indent="0">
              <a:buNone/>
              <a:defRPr sz="2200" b="1"/>
            </a:lvl8pPr>
            <a:lvl9pPr marL="5119411" indent="0">
              <a:buNone/>
              <a:defRPr sz="22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80061" y="4059766"/>
            <a:ext cx="4242197" cy="7375738"/>
          </a:xfrm>
        </p:spPr>
        <p:txBody>
          <a:bodyPr/>
          <a:lstStyle>
            <a:lvl1pPr>
              <a:defRPr sz="3400"/>
            </a:lvl1pPr>
            <a:lvl2pPr>
              <a:defRPr sz="2800"/>
            </a:lvl2pPr>
            <a:lvl3pPr>
              <a:defRPr sz="250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877278" y="2865544"/>
            <a:ext cx="4243863" cy="1194222"/>
          </a:xfrm>
        </p:spPr>
        <p:txBody>
          <a:bodyPr anchor="b"/>
          <a:lstStyle>
            <a:lvl1pPr marL="0" indent="0">
              <a:buNone/>
              <a:defRPr sz="3400" b="1"/>
            </a:lvl1pPr>
            <a:lvl2pPr marL="639926" indent="0">
              <a:buNone/>
              <a:defRPr sz="2800" b="1"/>
            </a:lvl2pPr>
            <a:lvl3pPr marL="1279852" indent="0">
              <a:buNone/>
              <a:defRPr sz="2500" b="1"/>
            </a:lvl3pPr>
            <a:lvl4pPr marL="1919778" indent="0">
              <a:buNone/>
              <a:defRPr sz="2200" b="1"/>
            </a:lvl4pPr>
            <a:lvl5pPr marL="2559705" indent="0">
              <a:buNone/>
              <a:defRPr sz="2200" b="1"/>
            </a:lvl5pPr>
            <a:lvl6pPr marL="3199631" indent="0">
              <a:buNone/>
              <a:defRPr sz="2200" b="1"/>
            </a:lvl6pPr>
            <a:lvl7pPr marL="3839559" indent="0">
              <a:buNone/>
              <a:defRPr sz="2200" b="1"/>
            </a:lvl7pPr>
            <a:lvl8pPr marL="4479485" indent="0">
              <a:buNone/>
              <a:defRPr sz="2200" b="1"/>
            </a:lvl8pPr>
            <a:lvl9pPr marL="5119411" indent="0">
              <a:buNone/>
              <a:defRPr sz="22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877278" y="4059766"/>
            <a:ext cx="4243863" cy="7375738"/>
          </a:xfrm>
        </p:spPr>
        <p:txBody>
          <a:bodyPr/>
          <a:lstStyle>
            <a:lvl1pPr>
              <a:defRPr sz="3400"/>
            </a:lvl1pPr>
            <a:lvl2pPr>
              <a:defRPr sz="2800"/>
            </a:lvl2pPr>
            <a:lvl3pPr>
              <a:defRPr sz="250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ADDBC-9355-4A7B-8A5D-650CCACAD883}" type="datetime1">
              <a:rPr lang="pt-BR" smtClean="0"/>
              <a:t>15/12/2024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Node.js: Explorando o Backend com Tatiane Lima</a:t>
            </a:r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E8622-68BD-444A-981B-D3453F09123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268871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FBBCF-A7E2-4438-9891-0850246B6BDB}" type="datetime1">
              <a:rPr lang="pt-BR" smtClean="0"/>
              <a:t>15/12/2024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Node.js: Explorando o Backend com Tatiane Lima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E8622-68BD-444A-981B-D3453F09123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264676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874DE-A2D9-49C2-881E-0734113FC3DA}" type="datetime1">
              <a:rPr lang="pt-BR" smtClean="0"/>
              <a:t>15/12/2024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Node.js: Explorando o Backend com Tatiane Lima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E8622-68BD-444A-981B-D3453F09123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264156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80064" y="509693"/>
            <a:ext cx="3158729" cy="2169160"/>
          </a:xfrm>
        </p:spPr>
        <p:txBody>
          <a:bodyPr anchor="b"/>
          <a:lstStyle>
            <a:lvl1pPr algn="l">
              <a:defRPr sz="2800" b="1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753803" y="509698"/>
            <a:ext cx="5367338" cy="10925811"/>
          </a:xfrm>
        </p:spPr>
        <p:txBody>
          <a:bodyPr/>
          <a:lstStyle>
            <a:lvl1pPr>
              <a:defRPr sz="4500"/>
            </a:lvl1pPr>
            <a:lvl2pPr>
              <a:defRPr sz="3900"/>
            </a:lvl2pPr>
            <a:lvl3pPr>
              <a:defRPr sz="3400"/>
            </a:lvl3pPr>
            <a:lvl4pPr>
              <a:defRPr sz="2800"/>
            </a:lvl4pPr>
            <a:lvl5pPr>
              <a:defRPr sz="2800"/>
            </a:lvl5pPr>
            <a:lvl6pPr>
              <a:defRPr sz="2800"/>
            </a:lvl6pPr>
            <a:lvl7pPr>
              <a:defRPr sz="2800"/>
            </a:lvl7pPr>
            <a:lvl8pPr>
              <a:defRPr sz="2800"/>
            </a:lvl8pPr>
            <a:lvl9pPr>
              <a:defRPr sz="28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80064" y="2678858"/>
            <a:ext cx="3158729" cy="8756651"/>
          </a:xfrm>
        </p:spPr>
        <p:txBody>
          <a:bodyPr/>
          <a:lstStyle>
            <a:lvl1pPr marL="0" indent="0">
              <a:buNone/>
              <a:defRPr sz="2000"/>
            </a:lvl1pPr>
            <a:lvl2pPr marL="639926" indent="0">
              <a:buNone/>
              <a:defRPr sz="1700"/>
            </a:lvl2pPr>
            <a:lvl3pPr marL="1279852" indent="0">
              <a:buNone/>
              <a:defRPr sz="1400"/>
            </a:lvl3pPr>
            <a:lvl4pPr marL="1919778" indent="0">
              <a:buNone/>
              <a:defRPr sz="1300"/>
            </a:lvl4pPr>
            <a:lvl5pPr marL="2559705" indent="0">
              <a:buNone/>
              <a:defRPr sz="1300"/>
            </a:lvl5pPr>
            <a:lvl6pPr marL="3199631" indent="0">
              <a:buNone/>
              <a:defRPr sz="1300"/>
            </a:lvl6pPr>
            <a:lvl7pPr marL="3839559" indent="0">
              <a:buNone/>
              <a:defRPr sz="1300"/>
            </a:lvl7pPr>
            <a:lvl8pPr marL="4479485" indent="0">
              <a:buNone/>
              <a:defRPr sz="1300"/>
            </a:lvl8pPr>
            <a:lvl9pPr marL="5119411" indent="0">
              <a:buNone/>
              <a:defRPr sz="13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2C469C-11B2-48D0-85B6-72B7C239FF69}" type="datetime1">
              <a:rPr lang="pt-BR" smtClean="0"/>
              <a:t>15/12/2024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Node.js: Explorando o Backend com Tatiane Lima</a:t>
            </a:r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E8622-68BD-444A-981B-D3453F09123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123747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881902" y="8961122"/>
            <a:ext cx="5760720" cy="1057911"/>
          </a:xfrm>
        </p:spPr>
        <p:txBody>
          <a:bodyPr anchor="b"/>
          <a:lstStyle>
            <a:lvl1pPr algn="l">
              <a:defRPr sz="2800" b="1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881902" y="1143847"/>
            <a:ext cx="5760720" cy="7680960"/>
          </a:xfrm>
        </p:spPr>
        <p:txBody>
          <a:bodyPr/>
          <a:lstStyle>
            <a:lvl1pPr marL="0" indent="0">
              <a:buNone/>
              <a:defRPr sz="4500"/>
            </a:lvl1pPr>
            <a:lvl2pPr marL="639926" indent="0">
              <a:buNone/>
              <a:defRPr sz="3900"/>
            </a:lvl2pPr>
            <a:lvl3pPr marL="1279852" indent="0">
              <a:buNone/>
              <a:defRPr sz="3400"/>
            </a:lvl3pPr>
            <a:lvl4pPr marL="1919778" indent="0">
              <a:buNone/>
              <a:defRPr sz="2800"/>
            </a:lvl4pPr>
            <a:lvl5pPr marL="2559705" indent="0">
              <a:buNone/>
              <a:defRPr sz="2800"/>
            </a:lvl5pPr>
            <a:lvl6pPr marL="3199631" indent="0">
              <a:buNone/>
              <a:defRPr sz="2800"/>
            </a:lvl6pPr>
            <a:lvl7pPr marL="3839559" indent="0">
              <a:buNone/>
              <a:defRPr sz="2800"/>
            </a:lvl7pPr>
            <a:lvl8pPr marL="4479485" indent="0">
              <a:buNone/>
              <a:defRPr sz="2800"/>
            </a:lvl8pPr>
            <a:lvl9pPr marL="5119411" indent="0">
              <a:buNone/>
              <a:defRPr sz="28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881902" y="10019033"/>
            <a:ext cx="5760720" cy="1502409"/>
          </a:xfrm>
        </p:spPr>
        <p:txBody>
          <a:bodyPr/>
          <a:lstStyle>
            <a:lvl1pPr marL="0" indent="0">
              <a:buNone/>
              <a:defRPr sz="2000"/>
            </a:lvl1pPr>
            <a:lvl2pPr marL="639926" indent="0">
              <a:buNone/>
              <a:defRPr sz="1700"/>
            </a:lvl2pPr>
            <a:lvl3pPr marL="1279852" indent="0">
              <a:buNone/>
              <a:defRPr sz="1400"/>
            </a:lvl3pPr>
            <a:lvl4pPr marL="1919778" indent="0">
              <a:buNone/>
              <a:defRPr sz="1300"/>
            </a:lvl4pPr>
            <a:lvl5pPr marL="2559705" indent="0">
              <a:buNone/>
              <a:defRPr sz="1300"/>
            </a:lvl5pPr>
            <a:lvl6pPr marL="3199631" indent="0">
              <a:buNone/>
              <a:defRPr sz="1300"/>
            </a:lvl6pPr>
            <a:lvl7pPr marL="3839559" indent="0">
              <a:buNone/>
              <a:defRPr sz="1300"/>
            </a:lvl7pPr>
            <a:lvl8pPr marL="4479485" indent="0">
              <a:buNone/>
              <a:defRPr sz="1300"/>
            </a:lvl8pPr>
            <a:lvl9pPr marL="5119411" indent="0">
              <a:buNone/>
              <a:defRPr sz="13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67F53-3ADC-43FC-83B1-F50918BB4E37}" type="datetime1">
              <a:rPr lang="pt-BR" smtClean="0"/>
              <a:t>15/12/2024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Node.js: Explorando o Backend com Tatiane Lima</a:t>
            </a:r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E8622-68BD-444A-981B-D3453F09123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375295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80060" y="512658"/>
            <a:ext cx="8641080" cy="2133600"/>
          </a:xfrm>
          <a:prstGeom prst="rect">
            <a:avLst/>
          </a:prstGeom>
        </p:spPr>
        <p:txBody>
          <a:bodyPr vert="horz" lIns="127985" tIns="63994" rIns="127985" bIns="63994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80060" y="2987045"/>
            <a:ext cx="8641080" cy="8448464"/>
          </a:xfrm>
          <a:prstGeom prst="rect">
            <a:avLst/>
          </a:prstGeom>
        </p:spPr>
        <p:txBody>
          <a:bodyPr vert="horz" lIns="127985" tIns="63994" rIns="127985" bIns="63994" rtlCol="0"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80060" y="11865191"/>
            <a:ext cx="2240280" cy="681567"/>
          </a:xfrm>
          <a:prstGeom prst="rect">
            <a:avLst/>
          </a:prstGeom>
        </p:spPr>
        <p:txBody>
          <a:bodyPr vert="horz" lIns="127985" tIns="63994" rIns="127985" bIns="63994" rtlCol="0" anchor="ctr"/>
          <a:lstStyle>
            <a:lvl1pPr algn="l">
              <a:defRPr sz="1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D4BC85-68F8-45B7-8DCD-7E71F925DF2B}" type="datetime1">
              <a:rPr lang="pt-BR" smtClean="0"/>
              <a:t>15/12/2024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280410" y="11865191"/>
            <a:ext cx="3040380" cy="681567"/>
          </a:xfrm>
          <a:prstGeom prst="rect">
            <a:avLst/>
          </a:prstGeom>
        </p:spPr>
        <p:txBody>
          <a:bodyPr vert="horz" lIns="127985" tIns="63994" rIns="127985" bIns="63994" rtlCol="0" anchor="ctr"/>
          <a:lstStyle>
            <a:lvl1pPr algn="ctr">
              <a:defRPr sz="1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pt-BR"/>
              <a:t>Node.js: Explorando o Backend com Tatiane Lima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880860" y="11865191"/>
            <a:ext cx="2240280" cy="681567"/>
          </a:xfrm>
          <a:prstGeom prst="rect">
            <a:avLst/>
          </a:prstGeom>
        </p:spPr>
        <p:txBody>
          <a:bodyPr vert="horz" lIns="127985" tIns="63994" rIns="127985" bIns="63994" rtlCol="0" anchor="ctr"/>
          <a:lstStyle>
            <a:lvl1pPr algn="r">
              <a:defRPr sz="1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CE8622-68BD-444A-981B-D3453F09123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022217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ctr" defTabSz="1279852" rtl="0" eaLnBrk="1" latinLnBrk="0" hangingPunct="1">
        <a:spcBef>
          <a:spcPct val="0"/>
        </a:spcBef>
        <a:buNone/>
        <a:defRPr sz="6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79945" indent="-479945" algn="l" defTabSz="1279852" rtl="0" eaLnBrk="1" latinLnBrk="0" hangingPunct="1">
        <a:spcBef>
          <a:spcPct val="20000"/>
        </a:spcBef>
        <a:buFont typeface="Arial" panose="020B0604020202020204" pitchFamily="34" charset="0"/>
        <a:buChar char="•"/>
        <a:defRPr sz="4500" kern="1200">
          <a:solidFill>
            <a:schemeClr val="tx1"/>
          </a:solidFill>
          <a:latin typeface="+mn-lt"/>
          <a:ea typeface="+mn-ea"/>
          <a:cs typeface="+mn-cs"/>
        </a:defRPr>
      </a:lvl1pPr>
      <a:lvl2pPr marL="1039881" indent="-399953" algn="l" defTabSz="1279852" rtl="0" eaLnBrk="1" latinLnBrk="0" hangingPunct="1">
        <a:spcBef>
          <a:spcPct val="20000"/>
        </a:spcBef>
        <a:buFont typeface="Arial" panose="020B0604020202020204" pitchFamily="34" charset="0"/>
        <a:buChar char="–"/>
        <a:defRPr sz="3900" kern="1200">
          <a:solidFill>
            <a:schemeClr val="tx1"/>
          </a:solidFill>
          <a:latin typeface="+mn-lt"/>
          <a:ea typeface="+mn-ea"/>
          <a:cs typeface="+mn-cs"/>
        </a:defRPr>
      </a:lvl2pPr>
      <a:lvl3pPr marL="1599816" indent="-319963" algn="l" defTabSz="1279852" rtl="0" eaLnBrk="1" latinLnBrk="0" hangingPunct="1">
        <a:spcBef>
          <a:spcPct val="20000"/>
        </a:spcBef>
        <a:buFont typeface="Arial" panose="020B0604020202020204" pitchFamily="34" charset="0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3pPr>
      <a:lvl4pPr marL="2239742" indent="-319963" algn="l" defTabSz="1279852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2879668" indent="-319963" algn="l" defTabSz="1279852" rtl="0" eaLnBrk="1" latinLnBrk="0" hangingPunct="1">
        <a:spcBef>
          <a:spcPct val="20000"/>
        </a:spcBef>
        <a:buFont typeface="Arial" panose="020B0604020202020204" pitchFamily="34" charset="0"/>
        <a:buChar char="»"/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3519594" indent="-319963" algn="l" defTabSz="1279852" rtl="0" eaLnBrk="1" latinLnBrk="0" hangingPunct="1">
        <a:spcBef>
          <a:spcPct val="20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6pPr>
      <a:lvl7pPr marL="4159520" indent="-319963" algn="l" defTabSz="1279852" rtl="0" eaLnBrk="1" latinLnBrk="0" hangingPunct="1">
        <a:spcBef>
          <a:spcPct val="20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7pPr>
      <a:lvl8pPr marL="4799449" indent="-319963" algn="l" defTabSz="1279852" rtl="0" eaLnBrk="1" latinLnBrk="0" hangingPunct="1">
        <a:spcBef>
          <a:spcPct val="20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8pPr>
      <a:lvl9pPr marL="5439375" indent="-319963" algn="l" defTabSz="1279852" rtl="0" eaLnBrk="1" latinLnBrk="0" hangingPunct="1">
        <a:spcBef>
          <a:spcPct val="20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1279852" rtl="0" eaLnBrk="1" latinLnBrk="0" hangingPunct="1">
        <a:defRPr sz="2500" kern="1200">
          <a:solidFill>
            <a:schemeClr val="tx1"/>
          </a:solidFill>
          <a:latin typeface="+mn-lt"/>
          <a:ea typeface="+mn-ea"/>
          <a:cs typeface="+mn-cs"/>
        </a:defRPr>
      </a:lvl1pPr>
      <a:lvl2pPr marL="639926" algn="l" defTabSz="1279852" rtl="0" eaLnBrk="1" latinLnBrk="0" hangingPunct="1">
        <a:defRPr sz="2500" kern="1200">
          <a:solidFill>
            <a:schemeClr val="tx1"/>
          </a:solidFill>
          <a:latin typeface="+mn-lt"/>
          <a:ea typeface="+mn-ea"/>
          <a:cs typeface="+mn-cs"/>
        </a:defRPr>
      </a:lvl2pPr>
      <a:lvl3pPr marL="1279852" algn="l" defTabSz="1279852" rtl="0" eaLnBrk="1" latinLnBrk="0" hangingPunct="1">
        <a:defRPr sz="2500" kern="1200">
          <a:solidFill>
            <a:schemeClr val="tx1"/>
          </a:solidFill>
          <a:latin typeface="+mn-lt"/>
          <a:ea typeface="+mn-ea"/>
          <a:cs typeface="+mn-cs"/>
        </a:defRPr>
      </a:lvl3pPr>
      <a:lvl4pPr marL="1919778" algn="l" defTabSz="1279852" rtl="0" eaLnBrk="1" latinLnBrk="0" hangingPunct="1">
        <a:defRPr sz="2500" kern="1200">
          <a:solidFill>
            <a:schemeClr val="tx1"/>
          </a:solidFill>
          <a:latin typeface="+mn-lt"/>
          <a:ea typeface="+mn-ea"/>
          <a:cs typeface="+mn-cs"/>
        </a:defRPr>
      </a:lvl4pPr>
      <a:lvl5pPr marL="2559705" algn="l" defTabSz="1279852" rtl="0" eaLnBrk="1" latinLnBrk="0" hangingPunct="1">
        <a:defRPr sz="2500" kern="1200">
          <a:solidFill>
            <a:schemeClr val="tx1"/>
          </a:solidFill>
          <a:latin typeface="+mn-lt"/>
          <a:ea typeface="+mn-ea"/>
          <a:cs typeface="+mn-cs"/>
        </a:defRPr>
      </a:lvl5pPr>
      <a:lvl6pPr marL="3199631" algn="l" defTabSz="1279852" rtl="0" eaLnBrk="1" latinLnBrk="0" hangingPunct="1">
        <a:defRPr sz="2500" kern="1200">
          <a:solidFill>
            <a:schemeClr val="tx1"/>
          </a:solidFill>
          <a:latin typeface="+mn-lt"/>
          <a:ea typeface="+mn-ea"/>
          <a:cs typeface="+mn-cs"/>
        </a:defRPr>
      </a:lvl6pPr>
      <a:lvl7pPr marL="3839559" algn="l" defTabSz="1279852" rtl="0" eaLnBrk="1" latinLnBrk="0" hangingPunct="1">
        <a:defRPr sz="2500" kern="1200">
          <a:solidFill>
            <a:schemeClr val="tx1"/>
          </a:solidFill>
          <a:latin typeface="+mn-lt"/>
          <a:ea typeface="+mn-ea"/>
          <a:cs typeface="+mn-cs"/>
        </a:defRPr>
      </a:lvl7pPr>
      <a:lvl8pPr marL="4479485" algn="l" defTabSz="1279852" rtl="0" eaLnBrk="1" latinLnBrk="0" hangingPunct="1">
        <a:defRPr sz="2500" kern="1200">
          <a:solidFill>
            <a:schemeClr val="tx1"/>
          </a:solidFill>
          <a:latin typeface="+mn-lt"/>
          <a:ea typeface="+mn-ea"/>
          <a:cs typeface="+mn-cs"/>
        </a:defRPr>
      </a:lvl8pPr>
      <a:lvl9pPr marL="5119411" algn="l" defTabSz="1279852" rtl="0" eaLnBrk="1" latinLnBrk="0" hangingPunct="1">
        <a:defRPr sz="2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microsoft.com/office/2007/relationships/hdphoto" Target="../media/hdphoto1.wdp"/><Relationship Id="rId7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microsoft.com/office/2007/relationships/hdphoto" Target="../media/hdphoto1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3.png"/><Relationship Id="rId4" Type="http://schemas.microsoft.com/office/2007/relationships/hdphoto" Target="../media/hdphoto1.wdp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4.png"/><Relationship Id="rId4" Type="http://schemas.microsoft.com/office/2007/relationships/hdphoto" Target="../media/hdphoto1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Tattianerl" TargetMode="External"/><Relationship Id="rId5" Type="http://schemas.openxmlformats.org/officeDocument/2006/relationships/image" Target="../media/image36.jpe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4.png"/><Relationship Id="rId7" Type="http://schemas.microsoft.com/office/2007/relationships/hdphoto" Target="../media/hdphoto1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-21500" y="0"/>
            <a:ext cx="9601200" cy="128016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7" tIns="45709" rIns="91417" bIns="45709" rtlCol="0" anchor="ctr"/>
          <a:lstStyle/>
          <a:p>
            <a:pPr algn="ctr"/>
            <a:endParaRPr lang="pt-BR"/>
          </a:p>
        </p:txBody>
      </p:sp>
      <p:pic>
        <p:nvPicPr>
          <p:cNvPr id="11" name="Picture 2" descr="C:\Capas_Ebooks_node\imagem_capa_Ebook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16"/>
          <a:stretch/>
        </p:blipFill>
        <p:spPr bwMode="auto">
          <a:xfrm>
            <a:off x="-23936" y="0"/>
            <a:ext cx="9625136" cy="12881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-21500" y="2197751"/>
            <a:ext cx="9601200" cy="530641"/>
          </a:xfrm>
          <a:noFill/>
        </p:spPr>
        <p:txBody>
          <a:bodyPr>
            <a:noAutofit/>
          </a:bodyPr>
          <a:lstStyle/>
          <a:p>
            <a:r>
              <a:rPr lang="pt-BR" sz="4100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A ARTE DO </a:t>
            </a:r>
            <a:r>
              <a:rPr lang="pt-BR" sz="4000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BACKEND</a:t>
            </a:r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0" y="640160"/>
            <a:ext cx="9601200" cy="1656184"/>
          </a:xfrm>
        </p:spPr>
        <p:txBody>
          <a:bodyPr>
            <a:noAutofit/>
          </a:bodyPr>
          <a:lstStyle/>
          <a:p>
            <a:r>
              <a:rPr lang="pt-BR" sz="9600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Exo 2 Black" pitchFamily="50" charset="0"/>
              </a:rPr>
              <a:t>NODE.JS</a:t>
            </a:r>
          </a:p>
        </p:txBody>
      </p:sp>
      <p:sp>
        <p:nvSpPr>
          <p:cNvPr id="6" name="CaixaDeTexto 5"/>
          <p:cNvSpPr txBox="1"/>
          <p:nvPr/>
        </p:nvSpPr>
        <p:spPr>
          <a:xfrm>
            <a:off x="3072408" y="11585376"/>
            <a:ext cx="3528392" cy="523198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72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</p:spPr>
        <p:txBody>
          <a:bodyPr wrap="square" lIns="91417" tIns="45709" rIns="91417" bIns="45709" rtlCol="0">
            <a:spAutoFit/>
          </a:bodyPr>
          <a:lstStyle/>
          <a:p>
            <a:pPr algn="ctr"/>
            <a:r>
              <a:rPr lang="pt-BR" sz="2800" dirty="0">
                <a:latin typeface="Roboto Lt" pitchFamily="2" charset="0"/>
                <a:ea typeface="Roboto Lt" pitchFamily="2" charset="0"/>
              </a:rPr>
              <a:t>Por Tatiane Lima</a:t>
            </a:r>
          </a:p>
        </p:txBody>
      </p:sp>
      <p:sp>
        <p:nvSpPr>
          <p:cNvPr id="5" name="Retângulo 4"/>
          <p:cNvSpPr/>
          <p:nvPr/>
        </p:nvSpPr>
        <p:spPr>
          <a:xfrm>
            <a:off x="-21500" y="10652262"/>
            <a:ext cx="9601200" cy="584753"/>
          </a:xfrm>
          <a:prstGeom prst="rect">
            <a:avLst/>
          </a:prstGeom>
        </p:spPr>
        <p:txBody>
          <a:bodyPr wrap="square" lIns="91417" tIns="45709" rIns="91417" bIns="45709">
            <a:spAutoFit/>
          </a:bodyPr>
          <a:lstStyle/>
          <a:p>
            <a:pPr algn="ctr"/>
            <a:r>
              <a:rPr lang="pt-BR" sz="3200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O PODER POR TRÁS DA APLICAÇÃO</a:t>
            </a:r>
          </a:p>
        </p:txBody>
      </p:sp>
    </p:spTree>
    <p:extLst>
      <p:ext uri="{BB962C8B-B14F-4D97-AF65-F5344CB8AC3E}">
        <p14:creationId xmlns:p14="http://schemas.microsoft.com/office/powerpoint/2010/main" val="2334445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tângulo 17"/>
          <p:cNvSpPr/>
          <p:nvPr/>
        </p:nvSpPr>
        <p:spPr>
          <a:xfrm>
            <a:off x="455284" y="2535416"/>
            <a:ext cx="8737804" cy="8247678"/>
          </a:xfrm>
          <a:prstGeom prst="rect">
            <a:avLst/>
          </a:prstGeom>
          <a:ln>
            <a:solidFill>
              <a:srgbClr val="A22A9C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b="1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22" name="Retângulo 21"/>
          <p:cNvSpPr/>
          <p:nvPr/>
        </p:nvSpPr>
        <p:spPr>
          <a:xfrm>
            <a:off x="5719290" y="6703160"/>
            <a:ext cx="3473798" cy="4100790"/>
          </a:xfrm>
          <a:prstGeom prst="rect">
            <a:avLst/>
          </a:prstGeom>
          <a:ln>
            <a:solidFill>
              <a:srgbClr val="A22A9C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b="1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25" name="Retângulo 24"/>
          <p:cNvSpPr/>
          <p:nvPr/>
        </p:nvSpPr>
        <p:spPr>
          <a:xfrm>
            <a:off x="1178041" y="6688832"/>
            <a:ext cx="4486655" cy="4100791"/>
          </a:xfrm>
          <a:prstGeom prst="rect">
            <a:avLst/>
          </a:prstGeom>
          <a:ln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b="1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24" name="Retângulo 23"/>
          <p:cNvSpPr/>
          <p:nvPr/>
        </p:nvSpPr>
        <p:spPr>
          <a:xfrm>
            <a:off x="4548632" y="2535416"/>
            <a:ext cx="3852368" cy="4153416"/>
          </a:xfrm>
          <a:prstGeom prst="rect">
            <a:avLst/>
          </a:prstGeom>
          <a:ln>
            <a:solidFill>
              <a:srgbClr val="EE26BE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b="1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23" name="Retângulo 22"/>
          <p:cNvSpPr/>
          <p:nvPr/>
        </p:nvSpPr>
        <p:spPr>
          <a:xfrm>
            <a:off x="455284" y="2535416"/>
            <a:ext cx="4018551" cy="4153416"/>
          </a:xfrm>
          <a:prstGeom prst="rect">
            <a:avLst/>
          </a:prstGeom>
          <a:ln>
            <a:solidFill>
              <a:srgbClr val="7030A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b="1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6" name="Retângulo 5"/>
          <p:cNvSpPr/>
          <p:nvPr/>
        </p:nvSpPr>
        <p:spPr>
          <a:xfrm>
            <a:off x="726984" y="3285420"/>
            <a:ext cx="3583901" cy="2431413"/>
          </a:xfrm>
          <a:prstGeom prst="rect">
            <a:avLst/>
          </a:prstGeom>
        </p:spPr>
        <p:txBody>
          <a:bodyPr wrap="square" lIns="91417" tIns="45709" rIns="91417" bIns="45709">
            <a:spAutoFit/>
          </a:bodyPr>
          <a:lstStyle/>
          <a:p>
            <a:pPr algn="ctr"/>
            <a:r>
              <a:rPr lang="pt-BR" sz="1800" dirty="0">
                <a:latin typeface="Roboto Lt" pitchFamily="2" charset="0"/>
                <a:ea typeface="Roboto Lt" pitchFamily="2" charset="0"/>
              </a:rPr>
              <a:t>Node.js utiliza um mecanismo chamado event loop para gerenciar tarefas assíncronas, permitindo que o código continue a executar sem bloquear, mesmo ao lidar com operações que demoram</a:t>
            </a:r>
            <a:r>
              <a:rPr lang="pt-BR" sz="2000" dirty="0">
                <a:latin typeface="Roboto Lt" pitchFamily="2" charset="0"/>
                <a:ea typeface="Roboto Lt" pitchFamily="2" charset="0"/>
              </a:rPr>
              <a:t>..</a:t>
            </a:r>
          </a:p>
          <a:p>
            <a:endParaRPr lang="pt-BR" sz="2400" dirty="0">
              <a:latin typeface="Roboto Lt" pitchFamily="2" charset="0"/>
              <a:ea typeface="Roboto Lt" pitchFamily="2" charset="0"/>
            </a:endParaRPr>
          </a:p>
        </p:txBody>
      </p:sp>
      <p:sp>
        <p:nvSpPr>
          <p:cNvPr id="21" name="Retângulo 20"/>
          <p:cNvSpPr/>
          <p:nvPr/>
        </p:nvSpPr>
        <p:spPr>
          <a:xfrm>
            <a:off x="780689" y="2781258"/>
            <a:ext cx="3530196" cy="461643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square" lIns="91417" tIns="45709" rIns="91417" bIns="45709">
            <a:spAutoFit/>
          </a:bodyPr>
          <a:lstStyle/>
          <a:p>
            <a:pPr algn="ctr"/>
            <a:r>
              <a:rPr lang="pt-BR" sz="2400" dirty="0">
                <a:latin typeface="Roboto" pitchFamily="2" charset="0"/>
                <a:ea typeface="Roboto" pitchFamily="2" charset="0"/>
              </a:rPr>
              <a:t>Event Loop</a:t>
            </a:r>
          </a:p>
        </p:txBody>
      </p:sp>
      <p:sp>
        <p:nvSpPr>
          <p:cNvPr id="3" name="Retângulo 2"/>
          <p:cNvSpPr/>
          <p:nvPr/>
        </p:nvSpPr>
        <p:spPr>
          <a:xfrm>
            <a:off x="6412875" y="7480920"/>
            <a:ext cx="2060133" cy="461643"/>
          </a:xfrm>
          <a:prstGeom prst="rect">
            <a:avLst/>
          </a:prstGeom>
        </p:spPr>
        <p:txBody>
          <a:bodyPr wrap="none" lIns="91417" tIns="45709" rIns="91417" bIns="45709">
            <a:spAutoFit/>
          </a:bodyPr>
          <a:lstStyle/>
          <a:p>
            <a:pPr algn="ctr"/>
            <a:r>
              <a:rPr lang="pt-BR" sz="2400" dirty="0">
                <a:latin typeface="Roboto" pitchFamily="2" charset="0"/>
                <a:ea typeface="Roboto" pitchFamily="2" charset="0"/>
              </a:rPr>
              <a:t>Pacotes NPM</a:t>
            </a:r>
            <a:endParaRPr lang="pt-BR" sz="2400" dirty="0"/>
          </a:p>
        </p:txBody>
      </p:sp>
      <p:sp>
        <p:nvSpPr>
          <p:cNvPr id="4" name="Retângulo 3"/>
          <p:cNvSpPr/>
          <p:nvPr/>
        </p:nvSpPr>
        <p:spPr>
          <a:xfrm>
            <a:off x="5808712" y="8114493"/>
            <a:ext cx="3240360" cy="1754304"/>
          </a:xfrm>
          <a:prstGeom prst="rect">
            <a:avLst/>
          </a:prstGeom>
        </p:spPr>
        <p:txBody>
          <a:bodyPr wrap="square" lIns="91417" tIns="45709" rIns="91417" bIns="45709">
            <a:spAutoFit/>
          </a:bodyPr>
          <a:lstStyle/>
          <a:p>
            <a:pPr algn="ctr"/>
            <a:r>
              <a:rPr lang="pt-BR" sz="1800" dirty="0">
                <a:latin typeface="Roboto Lt" pitchFamily="2" charset="0"/>
                <a:ea typeface="Roboto Lt" pitchFamily="2" charset="0"/>
              </a:rPr>
              <a:t>Node.js é acompanhado pelo gerenciador de pacotes npm, que oferece um vasto repositório de bibliotecas e frameworks para auxiliar no desenvolvimento..</a:t>
            </a:r>
          </a:p>
        </p:txBody>
      </p:sp>
      <p:sp>
        <p:nvSpPr>
          <p:cNvPr id="5" name="Retângulo 4"/>
          <p:cNvSpPr/>
          <p:nvPr/>
        </p:nvSpPr>
        <p:spPr>
          <a:xfrm>
            <a:off x="1560240" y="7451325"/>
            <a:ext cx="3816424" cy="461643"/>
          </a:xfrm>
          <a:prstGeom prst="rect">
            <a:avLst/>
          </a:prstGeom>
        </p:spPr>
        <p:txBody>
          <a:bodyPr wrap="square" lIns="91417" tIns="45709" rIns="91417" bIns="45709">
            <a:spAutoFit/>
          </a:bodyPr>
          <a:lstStyle/>
          <a:p>
            <a:pPr algn="ctr"/>
            <a:r>
              <a:rPr lang="pt-BR" sz="2400" dirty="0">
                <a:latin typeface="Roboto" pitchFamily="2" charset="0"/>
                <a:ea typeface="Roboto" pitchFamily="2" charset="0"/>
              </a:rPr>
              <a:t>I/O Não Bloqueante</a:t>
            </a:r>
          </a:p>
        </p:txBody>
      </p:sp>
      <p:sp>
        <p:nvSpPr>
          <p:cNvPr id="7" name="Retângulo 6"/>
          <p:cNvSpPr/>
          <p:nvPr/>
        </p:nvSpPr>
        <p:spPr>
          <a:xfrm>
            <a:off x="1465718" y="8114493"/>
            <a:ext cx="3982954" cy="1754304"/>
          </a:xfrm>
          <a:prstGeom prst="rect">
            <a:avLst/>
          </a:prstGeom>
        </p:spPr>
        <p:txBody>
          <a:bodyPr wrap="square" lIns="91417" tIns="45709" rIns="91417" bIns="45709">
            <a:spAutoFit/>
          </a:bodyPr>
          <a:lstStyle/>
          <a:p>
            <a:pPr algn="ctr"/>
            <a:r>
              <a:rPr lang="pt-BR" sz="1800" dirty="0">
                <a:latin typeface="Roboto Lt" pitchFamily="2" charset="0"/>
                <a:ea typeface="Roboto Lt" pitchFamily="2" charset="0"/>
              </a:rPr>
              <a:t>Ele realiza operações de entrada e saída (I/O) de forma não bloqueante, o que significa que pode iniciar uma operação, como leitura de um arquivo, e continuar a executar o código enquanto espera o resultado.</a:t>
            </a:r>
          </a:p>
        </p:txBody>
      </p:sp>
      <p:sp>
        <p:nvSpPr>
          <p:cNvPr id="10" name="Retângulo 9"/>
          <p:cNvSpPr/>
          <p:nvPr/>
        </p:nvSpPr>
        <p:spPr>
          <a:xfrm>
            <a:off x="4745556" y="2821318"/>
            <a:ext cx="3330016" cy="461643"/>
          </a:xfrm>
          <a:prstGeom prst="rect">
            <a:avLst/>
          </a:prstGeom>
        </p:spPr>
        <p:txBody>
          <a:bodyPr wrap="square" lIns="91417" tIns="45709" rIns="91417" bIns="45709">
            <a:spAutoFit/>
          </a:bodyPr>
          <a:lstStyle/>
          <a:p>
            <a:pPr algn="ctr"/>
            <a:r>
              <a:rPr lang="pt-BR" sz="2400" dirty="0">
                <a:latin typeface="Roboto" pitchFamily="2" charset="0"/>
                <a:ea typeface="Roboto" pitchFamily="2" charset="0"/>
              </a:rPr>
              <a:t>Single-threaded</a:t>
            </a:r>
          </a:p>
        </p:txBody>
      </p:sp>
      <p:sp>
        <p:nvSpPr>
          <p:cNvPr id="11" name="Retângulo 10"/>
          <p:cNvSpPr/>
          <p:nvPr/>
        </p:nvSpPr>
        <p:spPr>
          <a:xfrm>
            <a:off x="4857705" y="3314370"/>
            <a:ext cx="3255263" cy="1754304"/>
          </a:xfrm>
          <a:prstGeom prst="rect">
            <a:avLst/>
          </a:prstGeom>
        </p:spPr>
        <p:txBody>
          <a:bodyPr wrap="square" lIns="91417" tIns="45709" rIns="91417" bIns="45709">
            <a:spAutoFit/>
          </a:bodyPr>
          <a:lstStyle/>
          <a:p>
            <a:pPr algn="ctr"/>
            <a:r>
              <a:rPr lang="pt-BR" sz="1800" dirty="0">
                <a:latin typeface="Roboto Lt" pitchFamily="2" charset="0"/>
                <a:ea typeface="Roboto Lt" pitchFamily="2" charset="0"/>
              </a:rPr>
              <a:t>Node.js usa uma única thread para gerenciar múltiplas conexões simultâneas, utilizando o event loop para lidar com cada uma de forma eficiente.</a:t>
            </a:r>
          </a:p>
        </p:txBody>
      </p:sp>
      <p:sp>
        <p:nvSpPr>
          <p:cNvPr id="9" name="Retângulo 8"/>
          <p:cNvSpPr/>
          <p:nvPr/>
        </p:nvSpPr>
        <p:spPr>
          <a:xfrm>
            <a:off x="1218232" y="838888"/>
            <a:ext cx="725477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4000" dirty="0">
                <a:latin typeface="Impact" panose="020B0806030902050204" pitchFamily="34" charset="0"/>
              </a:rPr>
              <a:t>Principais Características do Node.js</a:t>
            </a:r>
          </a:p>
        </p:txBody>
      </p:sp>
      <p:sp>
        <p:nvSpPr>
          <p:cNvPr id="12" name="Espaço Reservado para Rodapé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/>
              <a:t>Node.js: Explorando o Backend com Tatiane Lima</a:t>
            </a:r>
          </a:p>
        </p:txBody>
      </p:sp>
      <p:sp>
        <p:nvSpPr>
          <p:cNvPr id="13" name="Espaço Reservado para Número de Slide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E8622-68BD-444A-981B-D3453F09123B}" type="slidenum">
              <a:rPr lang="pt-BR" smtClean="0"/>
              <a:t>10</a:t>
            </a:fld>
            <a:endParaRPr lang="pt-BR"/>
          </a:p>
        </p:txBody>
      </p:sp>
      <p:pic>
        <p:nvPicPr>
          <p:cNvPr id="17" name="Picture 7" descr="C:\Capas_Ebooks_node\icons8-nó-js-96.png"/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0885" y="10715334"/>
            <a:ext cx="1209795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AutoShape 2" descr="Número - ícones de tecnologia gráti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7" name="AutoShape 5" descr="Número - ícones de tecnologia grátis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232" y="6400800"/>
            <a:ext cx="540000" cy="540000"/>
          </a:xfrm>
          <a:prstGeom prst="flowChartAlternateProcess">
            <a:avLst/>
          </a:prstGeom>
          <a:solidFill>
            <a:schemeClr val="bg1"/>
          </a:solidFill>
          <a:ln>
            <a:noFill/>
          </a:ln>
          <a:effectLst/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0600" y="6292848"/>
            <a:ext cx="540000" cy="540000"/>
          </a:xfrm>
          <a:prstGeom prst="flowChartAlternateProcess">
            <a:avLst/>
          </a:prstGeom>
          <a:solidFill>
            <a:schemeClr val="bg1"/>
          </a:solidFill>
          <a:ln>
            <a:noFill/>
          </a:ln>
          <a:effectLst/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8672" y="6292848"/>
            <a:ext cx="540000" cy="540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2968" y="6256784"/>
            <a:ext cx="540000" cy="540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pic>
      <p:cxnSp>
        <p:nvCxnSpPr>
          <p:cNvPr id="20" name="Conector reto 19"/>
          <p:cNvCxnSpPr/>
          <p:nvPr/>
        </p:nvCxnSpPr>
        <p:spPr>
          <a:xfrm>
            <a:off x="8401000" y="6832848"/>
            <a:ext cx="0" cy="397407"/>
          </a:xfrm>
          <a:prstGeom prst="line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ector reto 47"/>
          <p:cNvCxnSpPr/>
          <p:nvPr/>
        </p:nvCxnSpPr>
        <p:spPr>
          <a:xfrm>
            <a:off x="4512568" y="6832848"/>
            <a:ext cx="0" cy="397407"/>
          </a:xfrm>
          <a:prstGeom prst="line">
            <a:avLst/>
          </a:prstGeom>
          <a:ln w="254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reto 48"/>
          <p:cNvCxnSpPr/>
          <p:nvPr/>
        </p:nvCxnSpPr>
        <p:spPr>
          <a:xfrm>
            <a:off x="5664696" y="5787369"/>
            <a:ext cx="0" cy="397407"/>
          </a:xfrm>
          <a:prstGeom prst="line">
            <a:avLst/>
          </a:prstGeom>
          <a:ln w="25400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ector reto 49"/>
          <p:cNvCxnSpPr/>
          <p:nvPr/>
        </p:nvCxnSpPr>
        <p:spPr>
          <a:xfrm>
            <a:off x="1200200" y="5896744"/>
            <a:ext cx="0" cy="397407"/>
          </a:xfrm>
          <a:prstGeom prst="line">
            <a:avLst/>
          </a:prstGeom>
          <a:ln w="25400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6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27" r="11231"/>
          <a:stretch/>
        </p:blipFill>
        <p:spPr bwMode="auto">
          <a:xfrm>
            <a:off x="562531" y="-53348"/>
            <a:ext cx="720000" cy="1570890"/>
          </a:xfrm>
          <a:prstGeom prst="flowChartOnlineStorag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52738136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-23936" y="-79920"/>
            <a:ext cx="9625136" cy="128815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7" tIns="45709" rIns="91417" bIns="45709"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O</a:t>
            </a:r>
          </a:p>
        </p:txBody>
      </p:sp>
      <p:sp>
        <p:nvSpPr>
          <p:cNvPr id="5" name="Retângulo 4"/>
          <p:cNvSpPr/>
          <p:nvPr/>
        </p:nvSpPr>
        <p:spPr>
          <a:xfrm>
            <a:off x="231059" y="4672608"/>
            <a:ext cx="9211090" cy="2554523"/>
          </a:xfrm>
          <a:prstGeom prst="rect">
            <a:avLst/>
          </a:prstGeom>
        </p:spPr>
        <p:txBody>
          <a:bodyPr wrap="square" lIns="91417" tIns="45709" rIns="91417" bIns="45709">
            <a:spAutoFit/>
          </a:bodyPr>
          <a:lstStyle/>
          <a:p>
            <a:pPr algn="ctr"/>
            <a:r>
              <a:rPr lang="pt-BR" sz="8000" dirty="0">
                <a:solidFill>
                  <a:schemeClr val="bg1"/>
                </a:solidFill>
                <a:latin typeface="Impact" panose="020B0806030902050204" pitchFamily="34" charset="0"/>
              </a:rPr>
              <a:t>Comparação com Outras Tecnologias</a:t>
            </a:r>
            <a:endParaRPr lang="pt-BR" sz="8000" dirty="0">
              <a:solidFill>
                <a:schemeClr val="bg1"/>
              </a:solidFill>
            </a:endParaRPr>
          </a:p>
        </p:txBody>
      </p:sp>
      <p:sp>
        <p:nvSpPr>
          <p:cNvPr id="2" name="CaixaDeTexto 1"/>
          <p:cNvSpPr txBox="1"/>
          <p:nvPr/>
        </p:nvSpPr>
        <p:spPr>
          <a:xfrm>
            <a:off x="3072432" y="2152331"/>
            <a:ext cx="184684" cy="477031"/>
          </a:xfrm>
          <a:prstGeom prst="rect">
            <a:avLst/>
          </a:prstGeom>
          <a:noFill/>
        </p:spPr>
        <p:txBody>
          <a:bodyPr wrap="none" lIns="91417" tIns="45709" rIns="91417" bIns="45709" rtlCol="0">
            <a:spAutoFit/>
          </a:bodyPr>
          <a:lstStyle/>
          <a:p>
            <a:pPr algn="ctr"/>
            <a:endParaRPr lang="pt-BR" dirty="0"/>
          </a:p>
        </p:txBody>
      </p:sp>
      <p:pic>
        <p:nvPicPr>
          <p:cNvPr id="2052" name="Picture 4" descr="Sparkle blue light line horizontal stripes Glow rays of lights Xmas flash glares vecto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120" y="7768952"/>
            <a:ext cx="8640960" cy="1860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Node.js: Explorando o Backend com Tatiane Lima</a:t>
            </a:r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E8622-68BD-444A-981B-D3453F09123B}" type="slidenum">
              <a:rPr lang="pt-BR" smtClean="0"/>
              <a:t>11</a:t>
            </a:fld>
            <a:endParaRPr lang="pt-BR"/>
          </a:p>
        </p:txBody>
      </p:sp>
      <p:pic>
        <p:nvPicPr>
          <p:cNvPr id="9" name="Picture 5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333" t="65000" r="3095"/>
          <a:stretch/>
        </p:blipFill>
        <p:spPr bwMode="auto">
          <a:xfrm>
            <a:off x="3708860" y="1936304"/>
            <a:ext cx="1091014" cy="16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90" t="36031" r="72490" b="37350"/>
          <a:stretch/>
        </p:blipFill>
        <p:spPr bwMode="auto">
          <a:xfrm>
            <a:off x="4944616" y="2106850"/>
            <a:ext cx="1077008" cy="140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20808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/>
          <p:cNvSpPr/>
          <p:nvPr/>
        </p:nvSpPr>
        <p:spPr>
          <a:xfrm>
            <a:off x="2352328" y="4240560"/>
            <a:ext cx="6048672" cy="830975"/>
          </a:xfrm>
          <a:prstGeom prst="rect">
            <a:avLst/>
          </a:prstGeom>
        </p:spPr>
        <p:txBody>
          <a:bodyPr wrap="square" lIns="91417" tIns="45709" rIns="91417" bIns="45709">
            <a:spAutoFit/>
          </a:bodyPr>
          <a:lstStyle/>
          <a:p>
            <a:r>
              <a:rPr lang="pt-BR" sz="2400" dirty="0">
                <a:latin typeface="Roboto Lt" pitchFamily="2" charset="0"/>
                <a:ea typeface="Roboto Lt" pitchFamily="2" charset="0"/>
              </a:rPr>
              <a:t>Ideal para aplicações de alto desempenho, como sistemas em tempo real.</a:t>
            </a:r>
          </a:p>
        </p:txBody>
      </p:sp>
      <p:pic>
        <p:nvPicPr>
          <p:cNvPr id="8" name="Picture 7" descr="C:\Capas_Ebooks_node\icons8-nó-js-96.png"/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0885" y="10505376"/>
            <a:ext cx="1209795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tângulo 20"/>
          <p:cNvSpPr/>
          <p:nvPr/>
        </p:nvSpPr>
        <p:spPr>
          <a:xfrm>
            <a:off x="0" y="1000200"/>
            <a:ext cx="9601199" cy="1815860"/>
          </a:xfrm>
          <a:prstGeom prst="rect">
            <a:avLst/>
          </a:prstGeom>
        </p:spPr>
        <p:txBody>
          <a:bodyPr wrap="square" lIns="91417" tIns="45709" rIns="91417" bIns="45709">
            <a:spAutoFit/>
          </a:bodyPr>
          <a:lstStyle/>
          <a:p>
            <a:pPr algn="ctr"/>
            <a:r>
              <a:rPr lang="pt-BR" sz="4000" dirty="0">
                <a:latin typeface="Impact" panose="020B0806030902050204" pitchFamily="34" charset="0"/>
                <a:ea typeface="Roboto" pitchFamily="2" charset="0"/>
              </a:rPr>
              <a:t>Comparação com </a:t>
            </a:r>
            <a:r>
              <a:rPr lang="pt-BR" sz="4000" dirty="0" smtClean="0">
                <a:latin typeface="Impact" panose="020B0806030902050204" pitchFamily="34" charset="0"/>
                <a:ea typeface="Roboto" pitchFamily="2" charset="0"/>
              </a:rPr>
              <a:t>Outras </a:t>
            </a:r>
          </a:p>
          <a:p>
            <a:pPr algn="ctr"/>
            <a:r>
              <a:rPr lang="pt-BR" sz="4000" dirty="0" smtClean="0">
                <a:latin typeface="Impact" panose="020B0806030902050204" pitchFamily="34" charset="0"/>
                <a:ea typeface="Roboto" pitchFamily="2" charset="0"/>
              </a:rPr>
              <a:t>Tecnologias</a:t>
            </a:r>
            <a:endParaRPr lang="pt-BR" sz="4000" dirty="0">
              <a:latin typeface="Impact" panose="020B0806030902050204" pitchFamily="34" charset="0"/>
              <a:ea typeface="Roboto" pitchFamily="2" charset="0"/>
            </a:endParaRPr>
          </a:p>
          <a:p>
            <a:endParaRPr lang="pt-BR" sz="3200" dirty="0">
              <a:latin typeface="Roboto" pitchFamily="2" charset="0"/>
              <a:ea typeface="Roboto" pitchFamily="2" charset="0"/>
            </a:endParaRPr>
          </a:p>
        </p:txBody>
      </p:sp>
      <p:sp>
        <p:nvSpPr>
          <p:cNvPr id="2" name="Retângulo 1"/>
          <p:cNvSpPr/>
          <p:nvPr/>
        </p:nvSpPr>
        <p:spPr>
          <a:xfrm>
            <a:off x="2352328" y="3717362"/>
            <a:ext cx="3816424" cy="523198"/>
          </a:xfrm>
          <a:prstGeom prst="rect">
            <a:avLst/>
          </a:prstGeom>
        </p:spPr>
        <p:txBody>
          <a:bodyPr wrap="square" lIns="91417" tIns="45709" rIns="91417" bIns="45709">
            <a:spAutoFit/>
          </a:bodyPr>
          <a:lstStyle/>
          <a:p>
            <a:r>
              <a:rPr lang="pt-BR" sz="2800" dirty="0">
                <a:latin typeface="Roboto" pitchFamily="2" charset="0"/>
                <a:ea typeface="Roboto" pitchFamily="2" charset="0"/>
              </a:rPr>
              <a:t>Node.js</a:t>
            </a:r>
          </a:p>
        </p:txBody>
      </p:sp>
      <p:sp>
        <p:nvSpPr>
          <p:cNvPr id="3" name="Retângulo 2"/>
          <p:cNvSpPr/>
          <p:nvPr/>
        </p:nvSpPr>
        <p:spPr>
          <a:xfrm>
            <a:off x="2424336" y="8613906"/>
            <a:ext cx="1330190" cy="523198"/>
          </a:xfrm>
          <a:prstGeom prst="rect">
            <a:avLst/>
          </a:prstGeom>
        </p:spPr>
        <p:txBody>
          <a:bodyPr wrap="none" lIns="91417" tIns="45709" rIns="91417" bIns="45709">
            <a:spAutoFit/>
          </a:bodyPr>
          <a:lstStyle/>
          <a:p>
            <a:r>
              <a:rPr lang="pt-BR" sz="2800" dirty="0">
                <a:latin typeface="Roboto" pitchFamily="2" charset="0"/>
                <a:ea typeface="Roboto" pitchFamily="2" charset="0"/>
              </a:rPr>
              <a:t>Python</a:t>
            </a:r>
          </a:p>
        </p:txBody>
      </p:sp>
      <p:sp>
        <p:nvSpPr>
          <p:cNvPr id="4" name="Retângulo 3"/>
          <p:cNvSpPr/>
          <p:nvPr/>
        </p:nvSpPr>
        <p:spPr>
          <a:xfrm>
            <a:off x="2448223" y="9065096"/>
            <a:ext cx="5952777" cy="830975"/>
          </a:xfrm>
          <a:prstGeom prst="rect">
            <a:avLst/>
          </a:prstGeom>
        </p:spPr>
        <p:txBody>
          <a:bodyPr wrap="square" lIns="91417" tIns="45709" rIns="91417" bIns="45709">
            <a:spAutoFit/>
          </a:bodyPr>
          <a:lstStyle/>
          <a:p>
            <a:r>
              <a:rPr lang="pt-BR" sz="2400" dirty="0">
                <a:latin typeface="Roboto Lt" pitchFamily="2" charset="0"/>
                <a:ea typeface="Roboto Lt" pitchFamily="2" charset="0"/>
              </a:rPr>
              <a:t>Forte em ciência de dados, menos eficiente em sistemas em tempo real..</a:t>
            </a:r>
          </a:p>
        </p:txBody>
      </p:sp>
      <p:sp>
        <p:nvSpPr>
          <p:cNvPr id="13" name="Retângulo 12"/>
          <p:cNvSpPr/>
          <p:nvPr/>
        </p:nvSpPr>
        <p:spPr>
          <a:xfrm>
            <a:off x="2448223" y="6608347"/>
            <a:ext cx="5952777" cy="1200306"/>
          </a:xfrm>
          <a:prstGeom prst="rect">
            <a:avLst/>
          </a:prstGeom>
        </p:spPr>
        <p:txBody>
          <a:bodyPr wrap="square" lIns="91417" tIns="45709" rIns="91417" bIns="45709">
            <a:spAutoFit/>
          </a:bodyPr>
          <a:lstStyle/>
          <a:p>
            <a:r>
              <a:rPr lang="pt-BR" sz="2400" dirty="0" smtClean="0">
                <a:latin typeface="Roboto Lt" pitchFamily="2" charset="0"/>
                <a:ea typeface="Roboto Lt" pitchFamily="2" charset="0"/>
              </a:rPr>
              <a:t>Tradicionalmente </a:t>
            </a:r>
            <a:r>
              <a:rPr lang="pt-BR" sz="2400" dirty="0">
                <a:latin typeface="Roboto Lt" pitchFamily="2" charset="0"/>
                <a:ea typeface="Roboto Lt" pitchFamily="2" charset="0"/>
              </a:rPr>
              <a:t>popular, mas menos </a:t>
            </a:r>
            <a:r>
              <a:rPr lang="pt-BR" sz="2400" dirty="0" smtClean="0">
                <a:latin typeface="Roboto Lt" pitchFamily="2" charset="0"/>
                <a:ea typeface="Roboto Lt" pitchFamily="2" charset="0"/>
              </a:rPr>
              <a:t>eficiente para </a:t>
            </a:r>
            <a:r>
              <a:rPr lang="pt-BR" sz="2400" dirty="0">
                <a:latin typeface="Roboto Lt" pitchFamily="2" charset="0"/>
                <a:ea typeface="Roboto Lt" pitchFamily="2" charset="0"/>
              </a:rPr>
              <a:t>múltiplas requisições..</a:t>
            </a:r>
          </a:p>
          <a:p>
            <a:endParaRPr lang="pt-BR" sz="2400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>
                <a:latin typeface="Roboto" pitchFamily="2" charset="0"/>
                <a:ea typeface="Roboto" pitchFamily="2" charset="0"/>
              </a:rPr>
              <a:t>Node.js: Explorando o Backend com Tatiane Lima</a:t>
            </a:r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E8622-68BD-444A-981B-D3453F09123B}" type="slidenum">
              <a:rPr lang="pt-BR" smtClean="0"/>
              <a:t>12</a:t>
            </a:fld>
            <a:endParaRPr lang="pt-BR"/>
          </a:p>
        </p:txBody>
      </p:sp>
      <p:sp>
        <p:nvSpPr>
          <p:cNvPr id="9" name="Retângulo 8"/>
          <p:cNvSpPr/>
          <p:nvPr/>
        </p:nvSpPr>
        <p:spPr>
          <a:xfrm>
            <a:off x="2424336" y="6095421"/>
            <a:ext cx="89639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800" dirty="0">
                <a:latin typeface="Roboto" pitchFamily="2" charset="0"/>
                <a:ea typeface="Roboto" pitchFamily="2" charset="0"/>
              </a:rPr>
              <a:t>PHP</a:t>
            </a:r>
          </a:p>
        </p:txBody>
      </p:sp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0320" y="5896744"/>
            <a:ext cx="900000" cy="9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8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6224" y="8438653"/>
            <a:ext cx="956250" cy="9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9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5920" y="3470176"/>
            <a:ext cx="9144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" name="Picture 6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27" r="11231"/>
          <a:stretch/>
        </p:blipFill>
        <p:spPr bwMode="auto">
          <a:xfrm>
            <a:off x="562531" y="-53348"/>
            <a:ext cx="720000" cy="1570890"/>
          </a:xfrm>
          <a:prstGeom prst="flowChartOnlineStorag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57379978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0" y="0"/>
            <a:ext cx="9625136" cy="128815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7" tIns="45709" rIns="91417" bIns="45709"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O</a:t>
            </a:r>
          </a:p>
        </p:txBody>
      </p:sp>
      <p:sp>
        <p:nvSpPr>
          <p:cNvPr id="5" name="Retângulo 4"/>
          <p:cNvSpPr/>
          <p:nvPr/>
        </p:nvSpPr>
        <p:spPr>
          <a:xfrm>
            <a:off x="251520" y="4717343"/>
            <a:ext cx="9211090" cy="1323417"/>
          </a:xfrm>
          <a:prstGeom prst="rect">
            <a:avLst/>
          </a:prstGeom>
        </p:spPr>
        <p:txBody>
          <a:bodyPr wrap="square" lIns="91417" tIns="45709" rIns="91417" bIns="45709">
            <a:spAutoFit/>
          </a:bodyPr>
          <a:lstStyle/>
          <a:p>
            <a:pPr algn="ctr"/>
            <a:r>
              <a:rPr lang="pt-BR" sz="8000" dirty="0">
                <a:solidFill>
                  <a:schemeClr val="bg1"/>
                </a:solidFill>
                <a:latin typeface="Impact" panose="020B0806030902050204" pitchFamily="34" charset="0"/>
              </a:rPr>
              <a:t>Vantagens do Node.js</a:t>
            </a:r>
            <a:endParaRPr lang="pt-BR" sz="8000" dirty="0">
              <a:solidFill>
                <a:schemeClr val="bg1"/>
              </a:solidFill>
            </a:endParaRPr>
          </a:p>
        </p:txBody>
      </p:sp>
      <p:sp>
        <p:nvSpPr>
          <p:cNvPr id="2" name="CaixaDeTexto 1"/>
          <p:cNvSpPr txBox="1"/>
          <p:nvPr/>
        </p:nvSpPr>
        <p:spPr>
          <a:xfrm>
            <a:off x="3072432" y="2152331"/>
            <a:ext cx="184684" cy="477031"/>
          </a:xfrm>
          <a:prstGeom prst="rect">
            <a:avLst/>
          </a:prstGeom>
          <a:noFill/>
        </p:spPr>
        <p:txBody>
          <a:bodyPr wrap="none" lIns="91417" tIns="45709" rIns="91417" bIns="45709" rtlCol="0">
            <a:spAutoFit/>
          </a:bodyPr>
          <a:lstStyle/>
          <a:p>
            <a:pPr algn="ctr"/>
            <a:endParaRPr lang="pt-BR" dirty="0"/>
          </a:p>
        </p:txBody>
      </p:sp>
      <p:pic>
        <p:nvPicPr>
          <p:cNvPr id="2052" name="Picture 4" descr="Sparkle blue light line horizontal stripes Glow rays of lights Xmas flash glares vecto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518" y="6326067"/>
            <a:ext cx="8761040" cy="1860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Node.js: Explorando o Backend com Tatiane Lima</a:t>
            </a:r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E8622-68BD-444A-981B-D3453F09123B}" type="slidenum">
              <a:rPr lang="pt-BR" smtClean="0"/>
              <a:t>13</a:t>
            </a:fld>
            <a:endParaRPr lang="pt-BR"/>
          </a:p>
        </p:txBody>
      </p:sp>
      <p:pic>
        <p:nvPicPr>
          <p:cNvPr id="9" name="Picture 5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333" t="65000" r="3095"/>
          <a:stretch/>
        </p:blipFill>
        <p:spPr bwMode="auto">
          <a:xfrm>
            <a:off x="3709586" y="1972496"/>
            <a:ext cx="1091014" cy="16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94" t="49320" r="54241" b="28230"/>
          <a:stretch/>
        </p:blipFill>
        <p:spPr bwMode="auto">
          <a:xfrm>
            <a:off x="4895514" y="2080320"/>
            <a:ext cx="1094672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94331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0760" y="2590183"/>
            <a:ext cx="4656525" cy="7267001"/>
          </a:xfrm>
          <a:prstGeom prst="rect">
            <a:avLst/>
          </a:prstGeom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  <a:reflection endPos="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6" name="Retângulo 5"/>
          <p:cNvSpPr/>
          <p:nvPr/>
        </p:nvSpPr>
        <p:spPr>
          <a:xfrm>
            <a:off x="1128192" y="2800400"/>
            <a:ext cx="4411721" cy="1323417"/>
          </a:xfrm>
          <a:prstGeom prst="rect">
            <a:avLst/>
          </a:prstGeom>
          <a:noFill/>
        </p:spPr>
        <p:txBody>
          <a:bodyPr wrap="square" lIns="91417" tIns="45709" rIns="91417" bIns="45709">
            <a:spAutoFit/>
          </a:bodyPr>
          <a:lstStyle/>
          <a:p>
            <a:r>
              <a:rPr lang="pt-B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t" pitchFamily="2" charset="0"/>
                <a:ea typeface="Roboto Lt" pitchFamily="2" charset="0"/>
              </a:rPr>
              <a:t>O Node.js é conhecido por sua velocidade e eficiência, ideal para aplicações que exigem alto desempenho.</a:t>
            </a:r>
          </a:p>
        </p:txBody>
      </p:sp>
      <p:pic>
        <p:nvPicPr>
          <p:cNvPr id="8" name="Picture 7" descr="C:\Capas_Ebooks_node\icons8-nó-js-96.png"/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Edges/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6544" y="10505256"/>
            <a:ext cx="1209795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tângulo 20"/>
          <p:cNvSpPr/>
          <p:nvPr/>
        </p:nvSpPr>
        <p:spPr>
          <a:xfrm>
            <a:off x="0" y="937972"/>
            <a:ext cx="9601200" cy="707864"/>
          </a:xfrm>
          <a:prstGeom prst="rect">
            <a:avLst/>
          </a:prstGeom>
        </p:spPr>
        <p:txBody>
          <a:bodyPr wrap="square" lIns="91417" tIns="45709" rIns="91417" bIns="45709">
            <a:spAutoFit/>
          </a:bodyPr>
          <a:lstStyle/>
          <a:p>
            <a:pPr algn="ctr"/>
            <a:r>
              <a:rPr lang="pt-BR" sz="4000" dirty="0">
                <a:latin typeface="Impact" panose="020B0806030902050204" pitchFamily="34" charset="0"/>
                <a:ea typeface="Roboto" pitchFamily="2" charset="0"/>
              </a:rPr>
              <a:t>Vantagens do Node.js</a:t>
            </a:r>
          </a:p>
        </p:txBody>
      </p:sp>
      <p:sp>
        <p:nvSpPr>
          <p:cNvPr id="2" name="Retângulo 1"/>
          <p:cNvSpPr/>
          <p:nvPr/>
        </p:nvSpPr>
        <p:spPr>
          <a:xfrm>
            <a:off x="1128192" y="2349210"/>
            <a:ext cx="4411721" cy="523198"/>
          </a:xfrm>
          <a:prstGeom prst="rect">
            <a:avLst/>
          </a:prstGeom>
          <a:noFill/>
        </p:spPr>
        <p:txBody>
          <a:bodyPr wrap="square" lIns="91417" tIns="45709" rIns="91417" bIns="45709">
            <a:spAutoFit/>
          </a:bodyPr>
          <a:lstStyle/>
          <a:p>
            <a:r>
              <a:rPr lang="pt-BR" sz="2800" dirty="0">
                <a:solidFill>
                  <a:srgbClr val="1AC02A"/>
                </a:solidFill>
                <a:latin typeface="Roboto" pitchFamily="2" charset="0"/>
                <a:ea typeface="Roboto" pitchFamily="2" charset="0"/>
              </a:rPr>
              <a:t>Velocidade e Desempenho</a:t>
            </a:r>
          </a:p>
        </p:txBody>
      </p:sp>
      <p:sp>
        <p:nvSpPr>
          <p:cNvPr id="3" name="Retângulo 2"/>
          <p:cNvSpPr/>
          <p:nvPr/>
        </p:nvSpPr>
        <p:spPr>
          <a:xfrm>
            <a:off x="1128192" y="6453666"/>
            <a:ext cx="3120551" cy="523198"/>
          </a:xfrm>
          <a:prstGeom prst="rect">
            <a:avLst/>
          </a:prstGeom>
          <a:noFill/>
        </p:spPr>
        <p:txBody>
          <a:bodyPr wrap="none" lIns="91417" tIns="45709" rIns="91417" bIns="45709">
            <a:spAutoFit/>
          </a:bodyPr>
          <a:lstStyle/>
          <a:p>
            <a:r>
              <a:rPr lang="pt-BR" sz="2800" dirty="0">
                <a:solidFill>
                  <a:schemeClr val="accent6">
                    <a:lumMod val="75000"/>
                  </a:schemeClr>
                </a:solidFill>
                <a:latin typeface="Roboto" pitchFamily="2" charset="0"/>
                <a:ea typeface="Roboto" pitchFamily="2" charset="0"/>
              </a:rPr>
              <a:t>Comunidade Ativa</a:t>
            </a:r>
          </a:p>
        </p:txBody>
      </p:sp>
      <p:sp>
        <p:nvSpPr>
          <p:cNvPr id="4" name="Retângulo 3"/>
          <p:cNvSpPr/>
          <p:nvPr/>
        </p:nvSpPr>
        <p:spPr>
          <a:xfrm>
            <a:off x="1128192" y="6856678"/>
            <a:ext cx="4411721" cy="1015640"/>
          </a:xfrm>
          <a:prstGeom prst="rect">
            <a:avLst/>
          </a:prstGeom>
          <a:noFill/>
        </p:spPr>
        <p:txBody>
          <a:bodyPr wrap="square" lIns="91417" tIns="45709" rIns="91417" bIns="45709">
            <a:spAutoFit/>
          </a:bodyPr>
          <a:lstStyle/>
          <a:p>
            <a:r>
              <a:rPr lang="pt-B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t" pitchFamily="2" charset="0"/>
                <a:ea typeface="Roboto Lt" pitchFamily="2" charset="0"/>
              </a:rPr>
              <a:t>O Node.js possui uma comunidade global com vasto apoio, recursos e bibliotecas disponíveis.</a:t>
            </a:r>
          </a:p>
        </p:txBody>
      </p:sp>
      <p:sp>
        <p:nvSpPr>
          <p:cNvPr id="13" name="Retângulo 12"/>
          <p:cNvSpPr/>
          <p:nvPr/>
        </p:nvSpPr>
        <p:spPr>
          <a:xfrm>
            <a:off x="1128193" y="4831162"/>
            <a:ext cx="4378146" cy="1323417"/>
          </a:xfrm>
          <a:prstGeom prst="rect">
            <a:avLst/>
          </a:prstGeom>
          <a:noFill/>
        </p:spPr>
        <p:txBody>
          <a:bodyPr wrap="square" lIns="91417" tIns="45709" rIns="91417" bIns="45709">
            <a:spAutoFit/>
          </a:bodyPr>
          <a:lstStyle/>
          <a:p>
            <a:r>
              <a:rPr lang="pt-B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t" pitchFamily="2" charset="0"/>
                <a:ea typeface="Roboto Lt" pitchFamily="2" charset="0"/>
              </a:rPr>
              <a:t>Ele é escalável, podendo lidar com um grande número de conexões simultâneas, tornando-o perfeito para aplicações com alto tráfego.</a:t>
            </a:r>
            <a:endParaRPr lang="pt-BR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Retângulo 6"/>
          <p:cNvSpPr/>
          <p:nvPr/>
        </p:nvSpPr>
        <p:spPr>
          <a:xfrm>
            <a:off x="1136246" y="4365412"/>
            <a:ext cx="2512226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pt-BR" sz="2800" dirty="0">
                <a:solidFill>
                  <a:srgbClr val="EE26BE"/>
                </a:solidFill>
                <a:latin typeface="Roboto" pitchFamily="2" charset="0"/>
                <a:ea typeface="Roboto" pitchFamily="2" charset="0"/>
              </a:rPr>
              <a:t>Escalabilidade</a:t>
            </a:r>
          </a:p>
        </p:txBody>
      </p:sp>
      <p:sp>
        <p:nvSpPr>
          <p:cNvPr id="10" name="AutoShape 2" descr="https://imgproxy.gamma.app/resize/quality:80/resizing_type:fit/width:500/https:/cdn.gamma.app/_app_static/icons/v0/group-arrows-rotate.sv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4" descr="https://imgproxy.gamma.app/resize/quality:80/resizing_type:fit/width:500/https:/cdn.gamma.app/_app_static/icons/v0/group-arrows-rotate.sv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2" name="AutoShape 6" descr="https://imgproxy.gamma.app/resize/quality:80/resizing_type:fit/width:500/https:/cdn.gamma.app/_app_static/icons/v0/group-arrows-rotate.sv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>
                <a:latin typeface="Roboto" pitchFamily="2" charset="0"/>
                <a:ea typeface="Roboto" pitchFamily="2" charset="0"/>
              </a:rPr>
              <a:t>Node.js: Explorando o Backend com Tatiane Lima</a:t>
            </a:r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E8622-68BD-444A-981B-D3453F09123B}" type="slidenum">
              <a:rPr lang="pt-BR" smtClean="0"/>
              <a:t>14</a:t>
            </a:fld>
            <a:endParaRPr lang="pt-BR"/>
          </a:p>
        </p:txBody>
      </p:sp>
      <p:sp>
        <p:nvSpPr>
          <p:cNvPr id="14" name="Retângulo 13"/>
          <p:cNvSpPr/>
          <p:nvPr/>
        </p:nvSpPr>
        <p:spPr>
          <a:xfrm>
            <a:off x="1128192" y="8561040"/>
            <a:ext cx="4420210" cy="14003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t" pitchFamily="2" charset="0"/>
                <a:ea typeface="Roboto Lt" pitchFamily="2" charset="0"/>
              </a:rPr>
              <a:t>Para desenvolvedores JavaScript, a curva de aprendizado é relativamente suave, tornando-o acessível para iniciantes</a:t>
            </a:r>
            <a:r>
              <a:rPr lang="pt-B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  <a:endParaRPr lang="pt-BR" dirty="0">
              <a:solidFill>
                <a:schemeClr val="tx1">
                  <a:lumMod val="50000"/>
                  <a:lumOff val="50000"/>
                </a:schemeClr>
              </a:solidFill>
              <a:effectLst/>
            </a:endParaRPr>
          </a:p>
        </p:txBody>
      </p:sp>
      <p:sp>
        <p:nvSpPr>
          <p:cNvPr id="15" name="Retângulo 14"/>
          <p:cNvSpPr/>
          <p:nvPr/>
        </p:nvSpPr>
        <p:spPr>
          <a:xfrm>
            <a:off x="1136246" y="8109828"/>
            <a:ext cx="4411721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pt-BR" sz="2800" dirty="0">
                <a:solidFill>
                  <a:srgbClr val="CC99FF"/>
                </a:solidFill>
                <a:latin typeface="Roboto" pitchFamily="2" charset="0"/>
                <a:ea typeface="Roboto" pitchFamily="2" charset="0"/>
              </a:rPr>
              <a:t>Facilidade de Aprendizado</a:t>
            </a:r>
          </a:p>
        </p:txBody>
      </p:sp>
      <p:pic>
        <p:nvPicPr>
          <p:cNvPr id="19" name="Picture 6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27" r="11231"/>
          <a:stretch/>
        </p:blipFill>
        <p:spPr bwMode="auto">
          <a:xfrm>
            <a:off x="562531" y="-53348"/>
            <a:ext cx="720000" cy="1570890"/>
          </a:xfrm>
          <a:prstGeom prst="flowChartOnlineStorag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28670063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0" y="0"/>
            <a:ext cx="9625136" cy="128815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7" tIns="45709" rIns="91417" bIns="45709"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O</a:t>
            </a:r>
          </a:p>
        </p:txBody>
      </p:sp>
      <p:sp>
        <p:nvSpPr>
          <p:cNvPr id="5" name="Retângulo 4"/>
          <p:cNvSpPr/>
          <p:nvPr/>
        </p:nvSpPr>
        <p:spPr>
          <a:xfrm>
            <a:off x="251520" y="4717343"/>
            <a:ext cx="9211090" cy="2554523"/>
          </a:xfrm>
          <a:prstGeom prst="rect">
            <a:avLst/>
          </a:prstGeom>
        </p:spPr>
        <p:txBody>
          <a:bodyPr wrap="square" lIns="91417" tIns="45709" rIns="91417" bIns="45709">
            <a:spAutoFit/>
          </a:bodyPr>
          <a:lstStyle/>
          <a:p>
            <a:pPr algn="ctr"/>
            <a:r>
              <a:rPr lang="pt-BR" sz="8000" dirty="0">
                <a:solidFill>
                  <a:schemeClr val="bg1"/>
                </a:solidFill>
                <a:latin typeface="Impact" panose="020B0806030902050204" pitchFamily="34" charset="0"/>
              </a:rPr>
              <a:t>Aplicações de Node.js na Prática</a:t>
            </a:r>
            <a:endParaRPr lang="pt-BR" sz="8000" dirty="0">
              <a:solidFill>
                <a:schemeClr val="bg1"/>
              </a:solidFill>
            </a:endParaRPr>
          </a:p>
        </p:txBody>
      </p:sp>
      <p:sp>
        <p:nvSpPr>
          <p:cNvPr id="2" name="CaixaDeTexto 1"/>
          <p:cNvSpPr txBox="1"/>
          <p:nvPr/>
        </p:nvSpPr>
        <p:spPr>
          <a:xfrm>
            <a:off x="3072432" y="2152331"/>
            <a:ext cx="184684" cy="477031"/>
          </a:xfrm>
          <a:prstGeom prst="rect">
            <a:avLst/>
          </a:prstGeom>
          <a:noFill/>
        </p:spPr>
        <p:txBody>
          <a:bodyPr wrap="none" lIns="91417" tIns="45709" rIns="91417" bIns="45709" rtlCol="0">
            <a:spAutoFit/>
          </a:bodyPr>
          <a:lstStyle/>
          <a:p>
            <a:pPr algn="ctr"/>
            <a:endParaRPr lang="pt-BR" dirty="0"/>
          </a:p>
        </p:txBody>
      </p:sp>
      <p:pic>
        <p:nvPicPr>
          <p:cNvPr id="2052" name="Picture 4" descr="Sparkle blue light line horizontal stripes Glow rays of lights Xmas flash glares vecto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589" y="7696944"/>
            <a:ext cx="8568952" cy="1860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Node.js: Explorando o Backend com Tatiane Lima</a:t>
            </a:r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E8622-68BD-444A-981B-D3453F09123B}" type="slidenum">
              <a:rPr lang="pt-BR" smtClean="0"/>
              <a:t>15</a:t>
            </a:fld>
            <a:endParaRPr lang="pt-BR"/>
          </a:p>
        </p:txBody>
      </p:sp>
      <p:pic>
        <p:nvPicPr>
          <p:cNvPr id="9" name="Picture 5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333" t="65000" r="3095"/>
          <a:stretch/>
        </p:blipFill>
        <p:spPr bwMode="auto">
          <a:xfrm>
            <a:off x="3709586" y="1972496"/>
            <a:ext cx="1091014" cy="16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24" t="1289" r="36255" b="69517"/>
          <a:stretch/>
        </p:blipFill>
        <p:spPr bwMode="auto">
          <a:xfrm>
            <a:off x="4911203" y="2152480"/>
            <a:ext cx="1113533" cy="136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02838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1101" y="2050878"/>
            <a:ext cx="900000" cy="9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tângulo 5"/>
          <p:cNvSpPr/>
          <p:nvPr/>
        </p:nvSpPr>
        <p:spPr>
          <a:xfrm>
            <a:off x="1192305" y="3460688"/>
            <a:ext cx="7280703" cy="707864"/>
          </a:xfrm>
          <a:prstGeom prst="rect">
            <a:avLst/>
          </a:prstGeom>
          <a:noFill/>
        </p:spPr>
        <p:txBody>
          <a:bodyPr wrap="square" lIns="91417" tIns="45709" rIns="91417" bIns="45709" anchor="t">
            <a:spAutoFit/>
          </a:bodyPr>
          <a:lstStyle/>
          <a:p>
            <a:r>
              <a:rPr lang="pt-B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 Lt"/>
                <a:ea typeface="Roboto Lt" pitchFamily="2" charset="0"/>
              </a:rPr>
              <a:t>Utiliza Node.js para otimizar o streaming de vídeos e personalizar a experiência do usuário.</a:t>
            </a:r>
          </a:p>
        </p:txBody>
      </p:sp>
      <p:pic>
        <p:nvPicPr>
          <p:cNvPr id="8" name="Picture 7" descr="C:\Capas_Ebooks_node\icons8-nó-js-96.png"/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Edges/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6544" y="10505256"/>
            <a:ext cx="1209795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tângulo 20"/>
          <p:cNvSpPr/>
          <p:nvPr/>
        </p:nvSpPr>
        <p:spPr>
          <a:xfrm>
            <a:off x="1560240" y="937972"/>
            <a:ext cx="7519064" cy="707864"/>
          </a:xfrm>
          <a:prstGeom prst="rect">
            <a:avLst/>
          </a:prstGeom>
        </p:spPr>
        <p:txBody>
          <a:bodyPr wrap="square" lIns="91417" tIns="45709" rIns="91417" bIns="45709">
            <a:spAutoFit/>
          </a:bodyPr>
          <a:lstStyle/>
          <a:p>
            <a:pPr algn="ctr"/>
            <a:r>
              <a:rPr lang="pt-BR" sz="4000" dirty="0">
                <a:latin typeface="Impact" panose="020B0806030902050204" pitchFamily="34" charset="0"/>
                <a:ea typeface="Roboto Lt" pitchFamily="2" charset="0"/>
              </a:rPr>
              <a:t>Aplicações de Node.js na Prática</a:t>
            </a:r>
          </a:p>
        </p:txBody>
      </p:sp>
      <p:sp>
        <p:nvSpPr>
          <p:cNvPr id="2" name="Retângulo 1"/>
          <p:cNvSpPr/>
          <p:nvPr/>
        </p:nvSpPr>
        <p:spPr>
          <a:xfrm>
            <a:off x="1128192" y="2986328"/>
            <a:ext cx="4411721" cy="523198"/>
          </a:xfrm>
          <a:prstGeom prst="rect">
            <a:avLst/>
          </a:prstGeom>
          <a:noFill/>
        </p:spPr>
        <p:txBody>
          <a:bodyPr wrap="square" lIns="91417" tIns="45709" rIns="91417" bIns="45709">
            <a:spAutoFit/>
          </a:bodyPr>
          <a:lstStyle/>
          <a:p>
            <a:r>
              <a:rPr lang="pt-BR" sz="2800" dirty="0">
                <a:solidFill>
                  <a:srgbClr val="FF0000"/>
                </a:solidFill>
                <a:latin typeface="Roboto" pitchFamily="2" charset="0"/>
                <a:ea typeface="Roboto" pitchFamily="2" charset="0"/>
              </a:rPr>
              <a:t>Netflix</a:t>
            </a:r>
          </a:p>
        </p:txBody>
      </p:sp>
      <p:sp>
        <p:nvSpPr>
          <p:cNvPr id="3" name="Retângulo 2"/>
          <p:cNvSpPr/>
          <p:nvPr/>
        </p:nvSpPr>
        <p:spPr>
          <a:xfrm>
            <a:off x="1128192" y="5824736"/>
            <a:ext cx="947649" cy="523198"/>
          </a:xfrm>
          <a:prstGeom prst="rect">
            <a:avLst/>
          </a:prstGeom>
          <a:noFill/>
        </p:spPr>
        <p:txBody>
          <a:bodyPr wrap="none" lIns="91417" tIns="45709" rIns="91417" bIns="45709">
            <a:spAutoFit/>
          </a:bodyPr>
          <a:lstStyle/>
          <a:p>
            <a:r>
              <a:rPr lang="pt-BR" sz="2800" dirty="0">
                <a:latin typeface="Roboto" pitchFamily="2" charset="0"/>
                <a:ea typeface="Roboto" pitchFamily="2" charset="0"/>
              </a:rPr>
              <a:t>Uber</a:t>
            </a:r>
          </a:p>
        </p:txBody>
      </p:sp>
      <p:sp>
        <p:nvSpPr>
          <p:cNvPr id="4" name="Retângulo 3"/>
          <p:cNvSpPr/>
          <p:nvPr/>
        </p:nvSpPr>
        <p:spPr>
          <a:xfrm>
            <a:off x="1128191" y="6206235"/>
            <a:ext cx="7343457" cy="769419"/>
          </a:xfrm>
          <a:prstGeom prst="rect">
            <a:avLst/>
          </a:prstGeom>
          <a:noFill/>
        </p:spPr>
        <p:txBody>
          <a:bodyPr wrap="square" lIns="91417" tIns="45709" rIns="91417" bIns="45709" anchor="t">
            <a:spAutoFit/>
          </a:bodyPr>
          <a:lstStyle/>
          <a:p>
            <a:r>
              <a:rPr lang="pt-B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 Lt"/>
                <a:ea typeface="Roboto Lt" pitchFamily="2" charset="0"/>
              </a:rPr>
              <a:t>Depende de Node.js para gerenciar solicitações de viagens em tempo real e otimizar as rotas dos motoristas.</a:t>
            </a:r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 Lt"/>
                <a:ea typeface="Roboto Lt" pitchFamily="2" charset="0"/>
              </a:rPr>
              <a:t>.</a:t>
            </a:r>
          </a:p>
        </p:txBody>
      </p:sp>
      <p:sp>
        <p:nvSpPr>
          <p:cNvPr id="13" name="Retângulo 12"/>
          <p:cNvSpPr/>
          <p:nvPr/>
        </p:nvSpPr>
        <p:spPr>
          <a:xfrm>
            <a:off x="1128192" y="4756832"/>
            <a:ext cx="7323523" cy="707864"/>
          </a:xfrm>
          <a:prstGeom prst="rect">
            <a:avLst/>
          </a:prstGeom>
          <a:noFill/>
        </p:spPr>
        <p:txBody>
          <a:bodyPr wrap="square" lIns="91417" tIns="45709" rIns="91417" bIns="45709" anchor="t">
            <a:spAutoFit/>
          </a:bodyPr>
          <a:lstStyle/>
          <a:p>
            <a:r>
              <a:rPr lang="pt-B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 Lt"/>
                <a:ea typeface="Roboto Lt" pitchFamily="2" charset="0"/>
              </a:rPr>
              <a:t>Implementa Node.js para criar uma interface responsiva e eficiente para sua plataforma de rede profissional.</a:t>
            </a:r>
            <a:endParaRPr lang="pt-BR" sz="2000" dirty="0">
              <a:solidFill>
                <a:schemeClr val="tx1">
                  <a:lumMod val="75000"/>
                  <a:lumOff val="25000"/>
                </a:schemeClr>
              </a:solidFill>
              <a:latin typeface="Roboto Lt"/>
              <a:cs typeface="Arial"/>
            </a:endParaRPr>
          </a:p>
        </p:txBody>
      </p:sp>
      <p:sp>
        <p:nvSpPr>
          <p:cNvPr id="7" name="Retângulo 6"/>
          <p:cNvSpPr/>
          <p:nvPr/>
        </p:nvSpPr>
        <p:spPr>
          <a:xfrm>
            <a:off x="1136246" y="4305067"/>
            <a:ext cx="1567737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pt-BR" sz="2800" dirty="0">
                <a:solidFill>
                  <a:srgbClr val="0070C0"/>
                </a:solidFill>
                <a:latin typeface="Roboto" pitchFamily="2" charset="0"/>
                <a:ea typeface="Roboto" pitchFamily="2" charset="0"/>
              </a:rPr>
              <a:t>LinkedIn</a:t>
            </a:r>
          </a:p>
        </p:txBody>
      </p:sp>
      <p:sp>
        <p:nvSpPr>
          <p:cNvPr id="10" name="AutoShape 2" descr="https://imgproxy.gamma.app/resize/quality:80/resizing_type:fit/width:500/https:/cdn.gamma.app/_app_static/icons/v0/group-arrows-rotate.sv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4" descr="https://imgproxy.gamma.app/resize/quality:80/resizing_type:fit/width:500/https:/cdn.gamma.app/_app_static/icons/v0/group-arrows-rotate.sv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2" name="AutoShape 6" descr="https://imgproxy.gamma.app/resize/quality:80/resizing_type:fit/width:500/https:/cdn.gamma.app/_app_static/icons/v0/group-arrows-rotate.sv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>
                <a:latin typeface="Roboto" pitchFamily="2" charset="0"/>
                <a:ea typeface="Roboto" pitchFamily="2" charset="0"/>
              </a:rPr>
              <a:t>Node.js: Explorando o Backend com Tatiane Lima</a:t>
            </a:r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E8622-68BD-444A-981B-D3453F09123B}" type="slidenum">
              <a:rPr lang="pt-BR" smtClean="0"/>
              <a:t>16</a:t>
            </a:fld>
            <a:endParaRPr lang="pt-BR"/>
          </a:p>
        </p:txBody>
      </p:sp>
      <p:sp>
        <p:nvSpPr>
          <p:cNvPr id="14" name="Retângulo 13"/>
          <p:cNvSpPr/>
          <p:nvPr/>
        </p:nvSpPr>
        <p:spPr>
          <a:xfrm>
            <a:off x="1170027" y="9329802"/>
            <a:ext cx="7364984" cy="70788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pt-B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Utiliza Node.js para fornecer uma plataforma colaborativa para gerenciamento de projetos com alta interação em tempo real.</a:t>
            </a:r>
            <a:endParaRPr lang="pt-BR" sz="2000" dirty="0"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</p:txBody>
      </p:sp>
      <p:sp>
        <p:nvSpPr>
          <p:cNvPr id="15" name="Retângulo 14"/>
          <p:cNvSpPr/>
          <p:nvPr/>
        </p:nvSpPr>
        <p:spPr>
          <a:xfrm>
            <a:off x="1128192" y="8827500"/>
            <a:ext cx="1085233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pt-B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</a:rPr>
              <a:t>Trello</a:t>
            </a:r>
          </a:p>
        </p:txBody>
      </p:sp>
      <p:sp>
        <p:nvSpPr>
          <p:cNvPr id="16" name="Retângulo 15"/>
          <p:cNvSpPr/>
          <p:nvPr/>
        </p:nvSpPr>
        <p:spPr>
          <a:xfrm>
            <a:off x="1128192" y="7324588"/>
            <a:ext cx="1234633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>
                <a:solidFill>
                  <a:srgbClr val="002060"/>
                </a:solidFill>
              </a:rPr>
              <a:t>Pay</a:t>
            </a:r>
            <a:r>
              <a:rPr lang="pt-BR" b="1" dirty="0">
                <a:solidFill>
                  <a:srgbClr val="00B0F0"/>
                </a:solidFill>
              </a:rPr>
              <a:t>Pal</a:t>
            </a:r>
            <a:endParaRPr lang="pt-BR" b="1" dirty="0"/>
          </a:p>
        </p:txBody>
      </p:sp>
      <p:sp>
        <p:nvSpPr>
          <p:cNvPr id="17" name="Retângulo 16"/>
          <p:cNvSpPr/>
          <p:nvPr/>
        </p:nvSpPr>
        <p:spPr>
          <a:xfrm>
            <a:off x="1162018" y="7826889"/>
            <a:ext cx="7340413" cy="707886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pt-B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Implementa Node.js para garantir transações financeiras seguras, rápidas e escaláveis</a:t>
            </a:r>
            <a:r>
              <a:rPr lang="pt-BR" sz="2000" dirty="0"/>
              <a:t>.</a:t>
            </a:r>
          </a:p>
        </p:txBody>
      </p:sp>
      <p:pic>
        <p:nvPicPr>
          <p:cNvPr id="22" name="Picture 6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27" r="11231"/>
          <a:stretch/>
        </p:blipFill>
        <p:spPr bwMode="auto">
          <a:xfrm>
            <a:off x="562531" y="-53348"/>
            <a:ext cx="720000" cy="1570890"/>
          </a:xfrm>
          <a:prstGeom prst="flowChartOnlineStorag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00158800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0" y="0"/>
            <a:ext cx="9625136" cy="128815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7" tIns="45709" rIns="91417" bIns="45709"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O</a:t>
            </a:r>
          </a:p>
        </p:txBody>
      </p:sp>
      <p:sp>
        <p:nvSpPr>
          <p:cNvPr id="5" name="Retângulo 4"/>
          <p:cNvSpPr/>
          <p:nvPr/>
        </p:nvSpPr>
        <p:spPr>
          <a:xfrm>
            <a:off x="312726" y="4744616"/>
            <a:ext cx="9211090" cy="2554523"/>
          </a:xfrm>
          <a:prstGeom prst="rect">
            <a:avLst/>
          </a:prstGeom>
        </p:spPr>
        <p:txBody>
          <a:bodyPr wrap="square" lIns="91417" tIns="45709" rIns="91417" bIns="45709">
            <a:spAutoFit/>
          </a:bodyPr>
          <a:lstStyle/>
          <a:p>
            <a:pPr algn="ctr"/>
            <a:r>
              <a:rPr lang="pt-BR" sz="8000" dirty="0">
                <a:solidFill>
                  <a:schemeClr val="bg1"/>
                </a:solidFill>
                <a:latin typeface="Impact" panose="020B0806030902050204" pitchFamily="34" charset="0"/>
              </a:rPr>
              <a:t>Criando Seu Primeiro Servidor com Node.js</a:t>
            </a:r>
            <a:endParaRPr lang="pt-BR" sz="8000" dirty="0">
              <a:solidFill>
                <a:schemeClr val="bg1"/>
              </a:solidFill>
            </a:endParaRPr>
          </a:p>
        </p:txBody>
      </p:sp>
      <p:sp>
        <p:nvSpPr>
          <p:cNvPr id="2" name="CaixaDeTexto 1"/>
          <p:cNvSpPr txBox="1"/>
          <p:nvPr/>
        </p:nvSpPr>
        <p:spPr>
          <a:xfrm>
            <a:off x="3072432" y="2152331"/>
            <a:ext cx="184684" cy="477031"/>
          </a:xfrm>
          <a:prstGeom prst="rect">
            <a:avLst/>
          </a:prstGeom>
          <a:noFill/>
        </p:spPr>
        <p:txBody>
          <a:bodyPr wrap="none" lIns="91417" tIns="45709" rIns="91417" bIns="45709" rtlCol="0">
            <a:spAutoFit/>
          </a:bodyPr>
          <a:lstStyle/>
          <a:p>
            <a:pPr algn="ctr"/>
            <a:endParaRPr lang="pt-BR" dirty="0"/>
          </a:p>
        </p:txBody>
      </p:sp>
      <p:pic>
        <p:nvPicPr>
          <p:cNvPr id="2052" name="Picture 4" descr="Sparkle blue light line horizontal stripes Glow rays of lights Xmas flash glares vecto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751" y="7768952"/>
            <a:ext cx="8511321" cy="1860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Node.js: Explorando o Backend com Tatiane Lima</a:t>
            </a:r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E8622-68BD-444A-981B-D3453F09123B}" type="slidenum">
              <a:rPr lang="pt-BR" smtClean="0"/>
              <a:t>17</a:t>
            </a:fld>
            <a:endParaRPr lang="pt-BR"/>
          </a:p>
        </p:txBody>
      </p:sp>
      <p:pic>
        <p:nvPicPr>
          <p:cNvPr id="11" name="Picture 5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333" t="65000" r="3095"/>
          <a:stretch/>
        </p:blipFill>
        <p:spPr bwMode="auto">
          <a:xfrm>
            <a:off x="3709586" y="1972488"/>
            <a:ext cx="1091014" cy="16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2" descr="Create a series of ten futuristic and technological numbers (from 1, 2, 3, 4, 5, 6, 7, 8, 9, 10), all in the same consistent style. Each number should have sleek, high-tech design elements like shiny edges, metallic textures, and neon accents. The style should evoke advanced technology, incorporating elements such as circuits, holograms or sci-fi patterns. Make sure numbers are bold, clear, and easily readable. The background should be completely black, making the numbers suitable for overlaying on other designs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32" t="74025" r="78635" b="3502"/>
          <a:stretch/>
        </p:blipFill>
        <p:spPr bwMode="auto">
          <a:xfrm>
            <a:off x="4998900" y="2080320"/>
            <a:ext cx="1097844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1410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5126" y="1000200"/>
            <a:ext cx="9136074" cy="1152128"/>
          </a:xfrm>
        </p:spPr>
        <p:txBody>
          <a:bodyPr>
            <a:noAutofit/>
          </a:bodyPr>
          <a:lstStyle/>
          <a:p>
            <a:r>
              <a:rPr lang="pt-BR" sz="4000" dirty="0">
                <a:latin typeface="Impact" panose="020B0806030902050204" pitchFamily="34" charset="0"/>
              </a:rPr>
              <a:t>Criando Seu </a:t>
            </a:r>
            <a:r>
              <a:rPr lang="pt-BR" sz="4000" dirty="0" smtClean="0">
                <a:latin typeface="Impact" panose="020B0806030902050204" pitchFamily="34" charset="0"/>
              </a:rPr>
              <a:t>Primeiro Servidor</a:t>
            </a:r>
            <a:r>
              <a:rPr lang="pt-BR" sz="4000" dirty="0">
                <a:latin typeface="Impact" panose="020B0806030902050204" pitchFamily="34" charset="0"/>
              </a:rPr>
              <a:t/>
            </a:r>
            <a:br>
              <a:rPr lang="pt-BR" sz="4000" dirty="0">
                <a:latin typeface="Impact" panose="020B0806030902050204" pitchFamily="34" charset="0"/>
              </a:rPr>
            </a:br>
            <a:endParaRPr lang="pt-BR" sz="4000" dirty="0">
              <a:latin typeface="Impact" panose="020B0806030902050204" pitchFamily="34" charset="0"/>
            </a:endParaRPr>
          </a:p>
        </p:txBody>
      </p:sp>
      <p:sp>
        <p:nvSpPr>
          <p:cNvPr id="6" name="Retângulo 5"/>
          <p:cNvSpPr/>
          <p:nvPr/>
        </p:nvSpPr>
        <p:spPr>
          <a:xfrm>
            <a:off x="1259724" y="3418431"/>
            <a:ext cx="1440160" cy="461643"/>
          </a:xfrm>
          <a:prstGeom prst="rect">
            <a:avLst/>
          </a:prstGeom>
        </p:spPr>
        <p:txBody>
          <a:bodyPr wrap="square" lIns="91417" tIns="45709" rIns="91417" bIns="45709">
            <a:spAutoFit/>
          </a:bodyPr>
          <a:lstStyle/>
          <a:p>
            <a:r>
              <a:rPr lang="pt-BR" sz="2400" b="1" dirty="0">
                <a:latin typeface="Roboto Lt" pitchFamily="2" charset="0"/>
                <a:ea typeface="Roboto Lt" pitchFamily="2" charset="0"/>
              </a:rPr>
              <a:t>Código</a:t>
            </a:r>
            <a:r>
              <a:rPr lang="pt-BR" sz="2400" dirty="0"/>
              <a:t>:</a:t>
            </a:r>
          </a:p>
        </p:txBody>
      </p:sp>
      <p:sp>
        <p:nvSpPr>
          <p:cNvPr id="7" name="Retângulo 6"/>
          <p:cNvSpPr/>
          <p:nvPr/>
        </p:nvSpPr>
        <p:spPr>
          <a:xfrm>
            <a:off x="1215195" y="1981039"/>
            <a:ext cx="7920879" cy="1446528"/>
          </a:xfrm>
          <a:prstGeom prst="rect">
            <a:avLst/>
          </a:prstGeom>
        </p:spPr>
        <p:txBody>
          <a:bodyPr wrap="square" lIns="91417" tIns="45709" rIns="91417" bIns="45709">
            <a:spAutoFit/>
          </a:bodyPr>
          <a:lstStyle/>
          <a:p>
            <a:r>
              <a:rPr lang="pt-BR" sz="3200" dirty="0">
                <a:latin typeface="Roboto" pitchFamily="2" charset="0"/>
                <a:ea typeface="Roboto" pitchFamily="2" charset="0"/>
                <a:cs typeface="Calibri Light" panose="020F0302020204030204" pitchFamily="34" charset="0"/>
              </a:rPr>
              <a:t>Vamos criar um servidor básico que responde com "Olá, Mundo!".</a:t>
            </a:r>
          </a:p>
          <a:p>
            <a:endParaRPr lang="pt-BR" sz="24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>
                <a:latin typeface="Roboto" pitchFamily="2" charset="0"/>
                <a:ea typeface="Roboto" pitchFamily="2" charset="0"/>
              </a:rPr>
              <a:t>Node.js: Explorando o Backend com Tatiane Lima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E8622-68BD-444A-981B-D3453F09123B}" type="slidenum">
              <a:rPr lang="pt-BR" smtClean="0"/>
              <a:t>18</a:t>
            </a:fld>
            <a:endParaRPr lang="pt-BR" dirty="0"/>
          </a:p>
        </p:txBody>
      </p:sp>
      <p:pic>
        <p:nvPicPr>
          <p:cNvPr id="11" name="Picture 7" descr="C:\Capas_Ebooks_node\icons8-nó-js-96.png"/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Edges/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0885" y="10505376"/>
            <a:ext cx="1209795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tângulo 11"/>
          <p:cNvSpPr/>
          <p:nvPr/>
        </p:nvSpPr>
        <p:spPr>
          <a:xfrm>
            <a:off x="1259724" y="6731223"/>
            <a:ext cx="12875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400" b="1" dirty="0">
                <a:latin typeface="Roboto Lt" pitchFamily="2" charset="0"/>
                <a:ea typeface="Roboto Lt" pitchFamily="2" charset="0"/>
              </a:rPr>
              <a:t>Passos:</a:t>
            </a:r>
            <a:endParaRPr lang="pt-BR" sz="2400" dirty="0"/>
          </a:p>
        </p:txBody>
      </p:sp>
      <p:sp>
        <p:nvSpPr>
          <p:cNvPr id="13" name="Retângulo 12"/>
          <p:cNvSpPr/>
          <p:nvPr/>
        </p:nvSpPr>
        <p:spPr>
          <a:xfrm>
            <a:off x="1272208" y="7192888"/>
            <a:ext cx="734045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600" dirty="0">
                <a:latin typeface="Roboto Lt" pitchFamily="2" charset="0"/>
                <a:ea typeface="Roboto Lt" pitchFamily="2" charset="0"/>
              </a:rPr>
              <a:t>1.Salve o código em um arquivo servidor.js.</a:t>
            </a:r>
          </a:p>
        </p:txBody>
      </p:sp>
      <p:sp>
        <p:nvSpPr>
          <p:cNvPr id="14" name="Retângulo 13"/>
          <p:cNvSpPr/>
          <p:nvPr/>
        </p:nvSpPr>
        <p:spPr>
          <a:xfrm>
            <a:off x="1272208" y="7531442"/>
            <a:ext cx="664877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600" dirty="0">
                <a:latin typeface="Roboto Lt" pitchFamily="2" charset="0"/>
                <a:ea typeface="Roboto Lt" pitchFamily="2" charset="0"/>
              </a:rPr>
              <a:t>2. No terminal, execute:</a:t>
            </a:r>
            <a:endParaRPr lang="pt-BR" sz="1600" dirty="0"/>
          </a:p>
        </p:txBody>
      </p:sp>
      <p:sp>
        <p:nvSpPr>
          <p:cNvPr id="15" name="Retângulo 14"/>
          <p:cNvSpPr/>
          <p:nvPr/>
        </p:nvSpPr>
        <p:spPr>
          <a:xfrm>
            <a:off x="1286002" y="10094694"/>
            <a:ext cx="790708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600" dirty="0">
                <a:latin typeface="Roboto Lt" pitchFamily="2" charset="0"/>
                <a:ea typeface="Roboto Lt" pitchFamily="2" charset="0"/>
              </a:rPr>
              <a:t>3. Acesse http://localhost:3000 no navegador.</a:t>
            </a:r>
            <a:endParaRPr lang="pt-BR" sz="1600" dirty="0">
              <a:effectLst/>
              <a:latin typeface="Roboto Lt" pitchFamily="2" charset="0"/>
              <a:ea typeface="Roboto Lt" pitchFamily="2" charset="0"/>
            </a:endParaRPr>
          </a:p>
        </p:txBody>
      </p:sp>
      <p:pic>
        <p:nvPicPr>
          <p:cNvPr id="1031" name="Picture 7" descr="C:\Users\Tatiane\Downloads\Bash (2)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79" t="21549" r="7079" b="21549"/>
          <a:stretch/>
        </p:blipFill>
        <p:spPr bwMode="auto">
          <a:xfrm>
            <a:off x="897212" y="7869996"/>
            <a:ext cx="7698954" cy="2099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 descr="C:\Users\Tatiane\Downloads\JavaScript (2)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7729" y="3841309"/>
            <a:ext cx="7187808" cy="2631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27" r="11231"/>
          <a:stretch/>
        </p:blipFill>
        <p:spPr bwMode="auto">
          <a:xfrm>
            <a:off x="562531" y="-53348"/>
            <a:ext cx="720000" cy="1570890"/>
          </a:xfrm>
          <a:prstGeom prst="flowChartOnlineStorag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47493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-23936" y="1"/>
            <a:ext cx="9625136" cy="128815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7" tIns="45709" rIns="91417" bIns="45709"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O</a:t>
            </a:r>
          </a:p>
        </p:txBody>
      </p:sp>
      <p:sp>
        <p:nvSpPr>
          <p:cNvPr id="5" name="Retângulo 4"/>
          <p:cNvSpPr/>
          <p:nvPr/>
        </p:nvSpPr>
        <p:spPr>
          <a:xfrm>
            <a:off x="-23936" y="4600600"/>
            <a:ext cx="9718112" cy="1323417"/>
          </a:xfrm>
          <a:prstGeom prst="rect">
            <a:avLst/>
          </a:prstGeom>
        </p:spPr>
        <p:txBody>
          <a:bodyPr wrap="square" lIns="91417" tIns="45709" rIns="91417" bIns="45709">
            <a:spAutoFit/>
          </a:bodyPr>
          <a:lstStyle/>
          <a:p>
            <a:pPr algn="ctr"/>
            <a:r>
              <a:rPr lang="pt-BR" sz="8000" dirty="0">
                <a:solidFill>
                  <a:schemeClr val="bg1"/>
                </a:solidFill>
                <a:latin typeface="Impact" panose="020B0806030902050204" pitchFamily="34" charset="0"/>
              </a:rPr>
              <a:t>Desafios e Soluções</a:t>
            </a:r>
            <a:endParaRPr lang="pt-BR" sz="8000" dirty="0">
              <a:solidFill>
                <a:schemeClr val="bg1"/>
              </a:solidFill>
            </a:endParaRPr>
          </a:p>
        </p:txBody>
      </p:sp>
      <p:sp>
        <p:nvSpPr>
          <p:cNvPr id="2" name="CaixaDeTexto 1"/>
          <p:cNvSpPr txBox="1"/>
          <p:nvPr/>
        </p:nvSpPr>
        <p:spPr>
          <a:xfrm>
            <a:off x="3072432" y="2152331"/>
            <a:ext cx="184684" cy="477031"/>
          </a:xfrm>
          <a:prstGeom prst="rect">
            <a:avLst/>
          </a:prstGeom>
          <a:noFill/>
        </p:spPr>
        <p:txBody>
          <a:bodyPr wrap="none" lIns="91417" tIns="45709" rIns="91417" bIns="45709" rtlCol="0">
            <a:spAutoFit/>
          </a:bodyPr>
          <a:lstStyle/>
          <a:p>
            <a:pPr algn="ctr"/>
            <a:endParaRPr lang="pt-BR" dirty="0"/>
          </a:p>
        </p:txBody>
      </p:sp>
      <p:pic>
        <p:nvPicPr>
          <p:cNvPr id="2052" name="Picture 4" descr="Sparkle blue light line horizontal stripes Glow rays of lights Xmas flash glares vecto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918" y="6450234"/>
            <a:ext cx="8712968" cy="1860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Node.js: Explorando o Backend com Tatiane Lima</a:t>
            </a:r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E8622-68BD-444A-981B-D3453F09123B}" type="slidenum">
              <a:rPr lang="pt-BR" smtClean="0"/>
              <a:t>19</a:t>
            </a:fld>
            <a:endParaRPr lang="pt-BR"/>
          </a:p>
        </p:txBody>
      </p:sp>
      <p:pic>
        <p:nvPicPr>
          <p:cNvPr id="10" name="Picture 5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333" t="65000" r="3095"/>
          <a:stretch/>
        </p:blipFill>
        <p:spPr bwMode="auto">
          <a:xfrm>
            <a:off x="3709586" y="1972488"/>
            <a:ext cx="1091014" cy="16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8" t="67284" r="76191" b="7261"/>
          <a:stretch/>
        </p:blipFill>
        <p:spPr bwMode="auto">
          <a:xfrm>
            <a:off x="4800600" y="2152488"/>
            <a:ext cx="1233326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03867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/>
          <p:cNvSpPr/>
          <p:nvPr/>
        </p:nvSpPr>
        <p:spPr>
          <a:xfrm>
            <a:off x="1056184" y="2592801"/>
            <a:ext cx="4331667" cy="6328279"/>
          </a:xfrm>
          <a:prstGeom prst="rect">
            <a:avLst/>
          </a:prstGeom>
        </p:spPr>
        <p:txBody>
          <a:bodyPr wrap="square" lIns="91417" tIns="45709" rIns="91417" bIns="45709">
            <a:spAutoFit/>
          </a:bodyPr>
          <a:lstStyle/>
          <a:p>
            <a:r>
              <a:rPr lang="pt-BR" sz="2400" dirty="0">
                <a:latin typeface="Roboto Lt" pitchFamily="2" charset="0"/>
                <a:ea typeface="Roboto Lt" pitchFamily="2" charset="0"/>
              </a:rPr>
              <a:t>Bem-vindos à nossa </a:t>
            </a:r>
            <a:r>
              <a:rPr lang="pt-BR" sz="2400" dirty="0" smtClean="0">
                <a:latin typeface="Roboto Lt" pitchFamily="2" charset="0"/>
                <a:ea typeface="Roboto Lt" pitchFamily="2" charset="0"/>
              </a:rPr>
              <a:t>jornada para </a:t>
            </a:r>
            <a:r>
              <a:rPr lang="pt-BR" sz="2400" dirty="0">
                <a:latin typeface="Roboto Lt" pitchFamily="2" charset="0"/>
                <a:ea typeface="Roboto Lt" pitchFamily="2" charset="0"/>
              </a:rPr>
              <a:t>desvendar o mundo do Node.js, a plataforma que revolucionou a maneira como desenvolvemos aplicações web. Prepare-se para mergulhar no fascinante universo do backend, onde Node.js se destaca como a força motriz por trás de aplicações escaláveis e eficientes. Juntos, exploraremos os conceitos fundamentais, as vantagens e as melhores práticas para dominar essa poderosa ferramenta.</a:t>
            </a:r>
          </a:p>
        </p:txBody>
      </p:sp>
      <p:sp>
        <p:nvSpPr>
          <p:cNvPr id="21" name="Retângulo 20"/>
          <p:cNvSpPr/>
          <p:nvPr/>
        </p:nvSpPr>
        <p:spPr>
          <a:xfrm>
            <a:off x="0" y="925019"/>
            <a:ext cx="9601200" cy="723253"/>
          </a:xfrm>
          <a:prstGeom prst="rect">
            <a:avLst/>
          </a:prstGeom>
        </p:spPr>
        <p:txBody>
          <a:bodyPr wrap="square" lIns="91417" tIns="45709" rIns="91417" bIns="45709">
            <a:spAutoFit/>
          </a:bodyPr>
          <a:lstStyle/>
          <a:p>
            <a:pPr algn="ctr"/>
            <a:r>
              <a:rPr lang="pt-BR" sz="4100" dirty="0">
                <a:latin typeface="Impact" panose="020B0806030902050204" pitchFamily="34" charset="0"/>
              </a:rPr>
              <a:t>Node.js: A </a:t>
            </a:r>
            <a:r>
              <a:rPr lang="pt-BR" sz="4000" dirty="0">
                <a:latin typeface="Impact" panose="020B0806030902050204" pitchFamily="34" charset="0"/>
              </a:rPr>
              <a:t>Arte</a:t>
            </a:r>
            <a:r>
              <a:rPr lang="pt-BR" sz="4100" dirty="0">
                <a:latin typeface="Impact" panose="020B0806030902050204" pitchFamily="34" charset="0"/>
              </a:rPr>
              <a:t> </a:t>
            </a:r>
            <a:r>
              <a:rPr lang="pt-BR" sz="4000" dirty="0">
                <a:latin typeface="Impact" panose="020B0806030902050204" pitchFamily="34" charset="0"/>
              </a:rPr>
              <a:t>do</a:t>
            </a:r>
            <a:r>
              <a:rPr lang="pt-BR" sz="4100" dirty="0">
                <a:latin typeface="Impact" panose="020B0806030902050204" pitchFamily="34" charset="0"/>
              </a:rPr>
              <a:t> Backend</a:t>
            </a:r>
            <a:endParaRPr lang="pt-BR" sz="4100" dirty="0"/>
          </a:p>
        </p:txBody>
      </p:sp>
      <p:pic>
        <p:nvPicPr>
          <p:cNvPr id="8" name="Picture 5" descr="C:\Capas_Ebooks_node\Leonardo_Phoenix_A_futuristic_cityscape_at_dusk_with_sleek_sky_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0680" y="2779493"/>
            <a:ext cx="4615356" cy="6285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utoShape 2" descr="design de ícone de processador para tema de tecnologia de inteligência  artificial 15150681 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3" name="AutoShape 4" descr="design de ícone de processador para tema de tecnologia de inteligência  artificial 15150681 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/>
              <a:t>Node.js: Explorando o Backend com Tatiane </a:t>
            </a:r>
            <a:r>
              <a:rPr lang="pt-BR" dirty="0">
                <a:latin typeface="Roboto" pitchFamily="2" charset="0"/>
                <a:ea typeface="Roboto" pitchFamily="2" charset="0"/>
              </a:rPr>
              <a:t>Lima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E8622-68BD-444A-981B-D3453F09123B}" type="slidenum">
              <a:rPr lang="pt-BR" smtClean="0"/>
              <a:pPr/>
              <a:t>2</a:t>
            </a:fld>
            <a:endParaRPr lang="pt-BR"/>
          </a:p>
        </p:txBody>
      </p:sp>
      <p:pic>
        <p:nvPicPr>
          <p:cNvPr id="11" name="Picture 7" descr="C:\Capas_Ebooks_node\icons8-nó-js-96.png"/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Edges/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0885" y="10505256"/>
            <a:ext cx="1209795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27" r="11231"/>
          <a:stretch/>
        </p:blipFill>
        <p:spPr bwMode="auto">
          <a:xfrm>
            <a:off x="562531" y="-53348"/>
            <a:ext cx="720000" cy="1570890"/>
          </a:xfrm>
          <a:prstGeom prst="flowChartOnlineStorag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79282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/>
          <p:cNvSpPr/>
          <p:nvPr/>
        </p:nvSpPr>
        <p:spPr>
          <a:xfrm>
            <a:off x="1272208" y="3736504"/>
            <a:ext cx="7200800" cy="1323439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>
            <a:spAutoFit/>
          </a:bodyPr>
          <a:lstStyle/>
          <a:p>
            <a:r>
              <a:rPr lang="pt-BR" sz="2000" dirty="0">
                <a:latin typeface="Roboto Lt"/>
                <a:ea typeface="+mn-lt"/>
                <a:cs typeface="+mn-lt"/>
              </a:rPr>
              <a:t>O Node.js é single-threaded, o que pode causar problemas em operações de I/O intensivas. A solução é utilizar bibliotecas assíncronas.</a:t>
            </a:r>
          </a:p>
          <a:p>
            <a:endParaRPr lang="pt-BR" sz="2000" dirty="0">
              <a:latin typeface="Roboto Lt"/>
              <a:cs typeface="Arial"/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-23936" y="856185"/>
            <a:ext cx="9625136" cy="1368152"/>
          </a:xfrm>
        </p:spPr>
        <p:txBody>
          <a:bodyPr>
            <a:noAutofit/>
          </a:bodyPr>
          <a:lstStyle/>
          <a:p>
            <a:r>
              <a:rPr lang="pt-BR" sz="4000" dirty="0">
                <a:latin typeface="Impact"/>
              </a:rPr>
              <a:t>Desafios e Soluções</a:t>
            </a:r>
          </a:p>
          <a:p>
            <a:endParaRPr lang="pt-BR" sz="4000" dirty="0">
              <a:latin typeface="Impact" panose="020B0806030902050204" pitchFamily="34" charset="0"/>
            </a:endParaRPr>
          </a:p>
        </p:txBody>
      </p:sp>
      <p:sp>
        <p:nvSpPr>
          <p:cNvPr id="6" name="Retângulo 5"/>
          <p:cNvSpPr/>
          <p:nvPr/>
        </p:nvSpPr>
        <p:spPr>
          <a:xfrm>
            <a:off x="1200200" y="7919076"/>
            <a:ext cx="7271920" cy="1015640"/>
          </a:xfrm>
          <a:prstGeom prst="rect">
            <a:avLst/>
          </a:prstGeom>
        </p:spPr>
        <p:txBody>
          <a:bodyPr wrap="square" lIns="91417" tIns="45709" rIns="91417" bIns="45709" anchor="t">
            <a:spAutoFit/>
          </a:bodyPr>
          <a:lstStyle/>
          <a:p>
            <a:r>
              <a:rPr lang="pt-BR" sz="2000" dirty="0">
                <a:latin typeface="Roboto Lt"/>
              </a:rPr>
              <a:t>A segurança é um fator crucial em qualquer aplicação. A solução é utilizar práticas de segurança adequadas, como validação de entrada e autenticação.</a:t>
            </a:r>
          </a:p>
        </p:txBody>
      </p:sp>
      <p:sp>
        <p:nvSpPr>
          <p:cNvPr id="7" name="Retângulo 6"/>
          <p:cNvSpPr/>
          <p:nvPr/>
        </p:nvSpPr>
        <p:spPr>
          <a:xfrm>
            <a:off x="1176585" y="7401384"/>
            <a:ext cx="2183855" cy="1015640"/>
          </a:xfrm>
          <a:prstGeom prst="rect">
            <a:avLst/>
          </a:prstGeom>
        </p:spPr>
        <p:txBody>
          <a:bodyPr wrap="square" lIns="91417" tIns="45709" rIns="91417" bIns="45709" anchor="t">
            <a:spAutoFit/>
          </a:bodyPr>
          <a:lstStyle/>
          <a:p>
            <a:r>
              <a:rPr lang="pt-BR" sz="2800" dirty="0">
                <a:latin typeface="Roboto"/>
                <a:ea typeface="Roboto"/>
                <a:cs typeface="Roboto"/>
              </a:rPr>
              <a:t>Segurança</a:t>
            </a:r>
          </a:p>
          <a:p>
            <a:endParaRPr lang="pt-BR" sz="3200" dirty="0">
              <a:latin typeface="Roboto" pitchFamily="2" charset="0"/>
              <a:ea typeface="Roboto" pitchFamily="2" charset="0"/>
              <a:cs typeface="Calibri Light" panose="020F0302020204030204" pitchFamily="34" charset="0"/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1268786" y="3285292"/>
            <a:ext cx="2667718" cy="523220"/>
          </a:xfrm>
          <a:prstGeom prst="rect">
            <a:avLst/>
          </a:prstGeom>
          <a:ln>
            <a:noFill/>
          </a:ln>
        </p:spPr>
        <p:txBody>
          <a:bodyPr wrap="none" lIns="91440" tIns="45720" rIns="91440" bIns="45720" anchor="t">
            <a:spAutoFit/>
          </a:bodyPr>
          <a:lstStyle/>
          <a:p>
            <a:r>
              <a:rPr lang="pt-BR" sz="2800" dirty="0">
                <a:latin typeface="Roboto"/>
                <a:ea typeface="Roboto"/>
                <a:cs typeface="Calibri Light"/>
              </a:rPr>
              <a:t>Bloqueio de I/O</a:t>
            </a:r>
          </a:p>
        </p:txBody>
      </p:sp>
      <p:sp>
        <p:nvSpPr>
          <p:cNvPr id="10" name="Retângulo 9"/>
          <p:cNvSpPr/>
          <p:nvPr/>
        </p:nvSpPr>
        <p:spPr>
          <a:xfrm>
            <a:off x="1200200" y="5157500"/>
            <a:ext cx="4592924" cy="523220"/>
          </a:xfrm>
          <a:prstGeom prst="rect">
            <a:avLst/>
          </a:prstGeom>
          <a:noFill/>
        </p:spPr>
        <p:txBody>
          <a:bodyPr wrap="none" lIns="91440" tIns="45720" rIns="91440" bIns="45720" anchor="t">
            <a:spAutoFit/>
          </a:bodyPr>
          <a:lstStyle/>
          <a:p>
            <a:r>
              <a:rPr lang="pt-BR" sz="2400" dirty="0">
                <a:latin typeface="Roboto"/>
                <a:ea typeface="Roboto"/>
                <a:cs typeface="Calibri Light"/>
              </a:rPr>
              <a:t>G</a:t>
            </a:r>
            <a:r>
              <a:rPr lang="pt-BR" sz="2800" dirty="0">
                <a:latin typeface="Roboto"/>
                <a:ea typeface="Roboto"/>
                <a:cs typeface="Calibri Light"/>
              </a:rPr>
              <a:t>erenciamento de Memória</a:t>
            </a:r>
          </a:p>
        </p:txBody>
      </p:sp>
      <p:sp>
        <p:nvSpPr>
          <p:cNvPr id="12" name="Retângulo 11"/>
          <p:cNvSpPr/>
          <p:nvPr/>
        </p:nvSpPr>
        <p:spPr>
          <a:xfrm>
            <a:off x="1200200" y="5653425"/>
            <a:ext cx="7189136" cy="1323439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pt-BR" sz="2000" dirty="0">
                <a:latin typeface="Roboto Lt"/>
                <a:ea typeface="+mn-lt"/>
                <a:cs typeface="+mn-lt"/>
              </a:rPr>
              <a:t>O Node.js pode consumir muita memória em aplicações complexas. As soluções incluem otimização do código e o uso de ferramentas de monitoramento.</a:t>
            </a:r>
          </a:p>
          <a:p>
            <a:endParaRPr lang="pt-BR" sz="2000" dirty="0">
              <a:latin typeface="Roboto Lt"/>
              <a:cs typeface="Arial"/>
            </a:endParaRPr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>
                <a:latin typeface="Roboto" pitchFamily="2" charset="0"/>
                <a:ea typeface="Roboto" pitchFamily="2" charset="0"/>
              </a:rPr>
              <a:t>Node.js: Explorando o Backend com Tatiane Lima</a:t>
            </a:r>
          </a:p>
        </p:txBody>
      </p:sp>
      <p:sp>
        <p:nvSpPr>
          <p:cNvPr id="11" name="Espaço Reservado para Número de Slide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E8622-68BD-444A-981B-D3453F09123B}" type="slidenum">
              <a:rPr lang="pt-BR" smtClean="0"/>
              <a:t>20</a:t>
            </a:fld>
            <a:endParaRPr lang="pt-BR"/>
          </a:p>
        </p:txBody>
      </p:sp>
      <p:pic>
        <p:nvPicPr>
          <p:cNvPr id="14" name="Picture 7" descr="C:\Capas_Ebooks_node\icons8-nó-js-96.png"/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Edges/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0885" y="10505376"/>
            <a:ext cx="1209795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6664" y="2044416"/>
            <a:ext cx="900000" cy="9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" name="Picture 6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27" r="11231"/>
          <a:stretch/>
        </p:blipFill>
        <p:spPr bwMode="auto">
          <a:xfrm>
            <a:off x="562531" y="-53348"/>
            <a:ext cx="720000" cy="1570890"/>
          </a:xfrm>
          <a:prstGeom prst="flowChartOnlineStorag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43225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0" y="1"/>
            <a:ext cx="9625136" cy="128815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7" tIns="45709" rIns="91417" bIns="45709"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O</a:t>
            </a:r>
          </a:p>
        </p:txBody>
      </p:sp>
      <p:sp>
        <p:nvSpPr>
          <p:cNvPr id="5" name="Retângulo 4"/>
          <p:cNvSpPr/>
          <p:nvPr/>
        </p:nvSpPr>
        <p:spPr>
          <a:xfrm>
            <a:off x="195056" y="4384576"/>
            <a:ext cx="9211090" cy="1323417"/>
          </a:xfrm>
          <a:prstGeom prst="rect">
            <a:avLst/>
          </a:prstGeom>
        </p:spPr>
        <p:txBody>
          <a:bodyPr wrap="square" lIns="91417" tIns="45709" rIns="91417" bIns="45709" anchor="t">
            <a:spAutoFit/>
          </a:bodyPr>
          <a:lstStyle/>
          <a:p>
            <a:pPr algn="ctr"/>
            <a:r>
              <a:rPr lang="pt-BR" sz="8000" dirty="0">
                <a:solidFill>
                  <a:schemeClr val="bg1"/>
                </a:solidFill>
                <a:latin typeface="Impact"/>
              </a:rPr>
              <a:t>Conclusão</a:t>
            </a:r>
            <a:endParaRPr lang="pt-BR" sz="8000" dirty="0">
              <a:solidFill>
                <a:schemeClr val="bg1"/>
              </a:solidFill>
            </a:endParaRPr>
          </a:p>
        </p:txBody>
      </p:sp>
      <p:sp>
        <p:nvSpPr>
          <p:cNvPr id="2" name="CaixaDeTexto 1"/>
          <p:cNvSpPr txBox="1"/>
          <p:nvPr/>
        </p:nvSpPr>
        <p:spPr>
          <a:xfrm>
            <a:off x="3072432" y="2152331"/>
            <a:ext cx="184684" cy="477031"/>
          </a:xfrm>
          <a:prstGeom prst="rect">
            <a:avLst/>
          </a:prstGeom>
          <a:noFill/>
        </p:spPr>
        <p:txBody>
          <a:bodyPr wrap="none" lIns="91417" tIns="45709" rIns="91417" bIns="45709" rtlCol="0">
            <a:spAutoFit/>
          </a:bodyPr>
          <a:lstStyle/>
          <a:p>
            <a:pPr algn="ctr"/>
            <a:endParaRPr lang="pt-BR" dirty="0"/>
          </a:p>
        </p:txBody>
      </p:sp>
      <p:pic>
        <p:nvPicPr>
          <p:cNvPr id="2052" name="Picture 4" descr="Sparkle blue light line horizontal stripes Glow rays of lights Xmas flash glares vecto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128" y="6256784"/>
            <a:ext cx="8496944" cy="1860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>
                <a:latin typeface="Roboto" pitchFamily="2" charset="0"/>
                <a:ea typeface="Roboto" pitchFamily="2" charset="0"/>
              </a:rPr>
              <a:t>Node.js: Explorando o Backend com Tatiane Lima</a:t>
            </a:r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E8622-68BD-444A-981B-D3453F09123B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94783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3223" y="568152"/>
            <a:ext cx="9531913" cy="1421649"/>
          </a:xfrm>
        </p:spPr>
        <p:txBody>
          <a:bodyPr>
            <a:noAutofit/>
          </a:bodyPr>
          <a:lstStyle/>
          <a:p>
            <a:r>
              <a:rPr lang="pt-BR" sz="4100" dirty="0">
                <a:latin typeface="Impact"/>
              </a:rPr>
              <a:t> </a:t>
            </a:r>
            <a:r>
              <a:rPr lang="pt-BR" sz="4000" dirty="0">
                <a:latin typeface="Impact"/>
              </a:rPr>
              <a:t>Domine a Arte do Backend</a:t>
            </a:r>
          </a:p>
        </p:txBody>
      </p:sp>
      <p:sp>
        <p:nvSpPr>
          <p:cNvPr id="6" name="Retângulo 5"/>
          <p:cNvSpPr/>
          <p:nvPr/>
        </p:nvSpPr>
        <p:spPr>
          <a:xfrm>
            <a:off x="1128192" y="2224336"/>
            <a:ext cx="7344816" cy="3108521"/>
          </a:xfrm>
          <a:prstGeom prst="rect">
            <a:avLst/>
          </a:prstGeom>
        </p:spPr>
        <p:txBody>
          <a:bodyPr wrap="square" lIns="91417" tIns="45709" rIns="91417" bIns="45709" anchor="t">
            <a:spAutoFit/>
          </a:bodyPr>
          <a:lstStyle/>
          <a:p>
            <a:pPr algn="ctr"/>
            <a:r>
              <a:rPr lang="pt-BR" sz="2800" dirty="0">
                <a:latin typeface="Roboto Lt"/>
                <a:ea typeface="Roboto Lt" pitchFamily="2" charset="0"/>
              </a:rPr>
              <a:t>Node.js é uma ferramenta poderosa e versátil que permite construir aplicações web de alta qualidade, escaláveis e eficientes. Seu modelo de programação assíncrona e sua grande comunidade de desenvolvedores o tornam uma escolha atraente para diversos projetos.!</a:t>
            </a:r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>
                <a:latin typeface="Roboto" pitchFamily="2" charset="0"/>
                <a:ea typeface="Roboto" pitchFamily="2" charset="0"/>
              </a:rPr>
              <a:t>Node.js: Explorando o Backend com Tatiane Lima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E8622-68BD-444A-981B-D3453F09123B}" type="slidenum">
              <a:rPr lang="pt-BR" smtClean="0"/>
              <a:t>22</a:t>
            </a:fld>
            <a:endParaRPr lang="pt-BR"/>
          </a:p>
        </p:txBody>
      </p:sp>
      <p:pic>
        <p:nvPicPr>
          <p:cNvPr id="14" name="Picture 7" descr="C:\Capas_Ebooks_node\icons8-nó-js-96.png"/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Edges/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4536" y="10505376"/>
            <a:ext cx="1209795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0200" y="5608713"/>
            <a:ext cx="7272000" cy="4828452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0" name="Picture 6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27" r="11231"/>
          <a:stretch/>
        </p:blipFill>
        <p:spPr bwMode="auto">
          <a:xfrm>
            <a:off x="562531" y="-53348"/>
            <a:ext cx="720000" cy="1570890"/>
          </a:xfrm>
          <a:prstGeom prst="flowChartOnlineStorag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21595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75253"/>
            <a:ext cx="9625136" cy="1298476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>
                <a:latin typeface="Roboto" pitchFamily="2" charset="0"/>
                <a:ea typeface="Roboto" pitchFamily="2" charset="0"/>
              </a:rPr>
              <a:t>Node.js: Explorando o Backend com Tatiane Lima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E8622-68BD-444A-981B-D3453F09123B}" type="slidenum">
              <a:rPr lang="pt-BR" smtClean="0"/>
              <a:t>23</a:t>
            </a:fld>
            <a:endParaRPr lang="pt-BR"/>
          </a:p>
        </p:txBody>
      </p:sp>
      <p:pic>
        <p:nvPicPr>
          <p:cNvPr id="14" name="Picture 7" descr="C:\Capas_Ebooks_node\icons8-nó-js-96.png"/>
          <p:cNvPicPr>
            <a:picLocks noChangeAspect="1" noChangeArrowheads="1"/>
          </p:cNvPicPr>
          <p:nvPr/>
        </p:nvPicPr>
        <p:blipFill>
          <a:blip r:embed="rId4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GlowEdges/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0885" y="10505376"/>
            <a:ext cx="1209795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aixaDeTexto 6"/>
          <p:cNvSpPr txBox="1"/>
          <p:nvPr/>
        </p:nvSpPr>
        <p:spPr>
          <a:xfrm>
            <a:off x="2784376" y="4816624"/>
            <a:ext cx="18473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pt-BR" dirty="0"/>
          </a:p>
        </p:txBody>
      </p:sp>
      <p:sp>
        <p:nvSpPr>
          <p:cNvPr id="11" name="Retângulo 10"/>
          <p:cNvSpPr/>
          <p:nvPr/>
        </p:nvSpPr>
        <p:spPr>
          <a:xfrm>
            <a:off x="2216966" y="5536704"/>
            <a:ext cx="5397632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sz="6000" dirty="0">
                <a:solidFill>
                  <a:schemeClr val="bg1"/>
                </a:solidFill>
                <a:latin typeface="Impact" panose="020B0806030902050204" pitchFamily="34" charset="0"/>
              </a:rPr>
              <a:t>Agradecimentos</a:t>
            </a:r>
            <a:endParaRPr lang="pt-BR" sz="6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5387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7865" y="877104"/>
            <a:ext cx="9615584" cy="1505319"/>
          </a:xfrm>
        </p:spPr>
        <p:txBody>
          <a:bodyPr>
            <a:noAutofit/>
          </a:bodyPr>
          <a:lstStyle/>
          <a:p>
            <a:r>
              <a:rPr lang="pt-BR" sz="4100" dirty="0">
                <a:latin typeface="Impact"/>
              </a:rPr>
              <a:t>       </a:t>
            </a:r>
            <a:r>
              <a:rPr lang="pt-BR" sz="4100" baseline="0" dirty="0" smtClean="0">
                <a:latin typeface="Impact"/>
              </a:rPr>
              <a:t>   </a:t>
            </a:r>
            <a:r>
              <a:rPr lang="pt-BR" sz="4000" dirty="0" smtClean="0">
                <a:latin typeface="Impact"/>
              </a:rPr>
              <a:t>Obrigado </a:t>
            </a:r>
            <a:r>
              <a:rPr lang="pt-BR" sz="4000" dirty="0">
                <a:latin typeface="Impact"/>
              </a:rPr>
              <a:t>por dedicar seu tempo</a:t>
            </a:r>
            <a:br>
              <a:rPr lang="pt-BR" sz="4000" dirty="0">
                <a:latin typeface="Impact"/>
              </a:rPr>
            </a:br>
            <a:r>
              <a:rPr lang="pt-BR" sz="4000" dirty="0">
                <a:latin typeface="Impact"/>
              </a:rPr>
              <a:t> a este eBook! </a:t>
            </a:r>
          </a:p>
        </p:txBody>
      </p:sp>
      <p:sp>
        <p:nvSpPr>
          <p:cNvPr id="6" name="Retângulo 5"/>
          <p:cNvSpPr/>
          <p:nvPr/>
        </p:nvSpPr>
        <p:spPr>
          <a:xfrm>
            <a:off x="1197793" y="2710507"/>
            <a:ext cx="7419231" cy="1969748"/>
          </a:xfrm>
          <a:prstGeom prst="rect">
            <a:avLst/>
          </a:prstGeom>
        </p:spPr>
        <p:txBody>
          <a:bodyPr wrap="square" lIns="91417" tIns="45709" rIns="91417" bIns="45709" anchor="t">
            <a:spAutoFit/>
          </a:bodyPr>
          <a:lstStyle/>
          <a:p>
            <a:r>
              <a:rPr lang="pt-BR" sz="2400" dirty="0">
                <a:latin typeface="Roboto Lt" pitchFamily="2" charset="0"/>
                <a:ea typeface="Roboto Lt" pitchFamily="2" charset="0"/>
              </a:rPr>
              <a:t>Este material foi criado com o apoio de inteligência artificial e desenvolvido com fins de aprendizado, unindo tecnologia e conhecimento para ajudar você a dar os primeiros passos com Node.js</a:t>
            </a:r>
            <a:r>
              <a:rPr lang="pt-BR" sz="2400" dirty="0" smtClean="0">
                <a:latin typeface="Roboto Lt" pitchFamily="2" charset="0"/>
                <a:ea typeface="Roboto Lt" pitchFamily="2" charset="0"/>
              </a:rPr>
              <a:t>. </a:t>
            </a:r>
            <a:r>
              <a:rPr lang="pt-BR" sz="2400" dirty="0">
                <a:latin typeface="Roboto Lt" pitchFamily="2" charset="0"/>
                <a:ea typeface="Roboto Lt" pitchFamily="2" charset="0"/>
              </a:rPr>
              <a:t>Este conteúdo é didático, gerado por IA e pode conter erros.</a:t>
            </a:r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>
                <a:latin typeface="Roboto" pitchFamily="2" charset="0"/>
                <a:ea typeface="Roboto" pitchFamily="2" charset="0"/>
              </a:rPr>
              <a:t>Node.js: Explorando o Backend com Tatiane Lima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E8622-68BD-444A-981B-D3453F09123B}" type="slidenum">
              <a:rPr lang="pt-BR" smtClean="0"/>
              <a:t>24</a:t>
            </a:fld>
            <a:endParaRPr lang="pt-BR"/>
          </a:p>
        </p:txBody>
      </p:sp>
      <p:pic>
        <p:nvPicPr>
          <p:cNvPr id="14" name="Picture 7" descr="C:\Capas_Ebooks_node\icons8-nó-js-96.png"/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Edges/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0885" y="10577384"/>
            <a:ext cx="1209795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tângulo 7"/>
          <p:cNvSpPr/>
          <p:nvPr/>
        </p:nvSpPr>
        <p:spPr>
          <a:xfrm>
            <a:off x="1200200" y="9884186"/>
            <a:ext cx="7992888" cy="477054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pt-BR" sz="2000" dirty="0">
                <a:latin typeface="Roboto" pitchFamily="2" charset="0"/>
                <a:ea typeface="Roboto" pitchFamily="2" charset="0"/>
              </a:rPr>
              <a:t>Desejo muito </a:t>
            </a:r>
            <a:r>
              <a:rPr lang="pt-BR" sz="2000" dirty="0" smtClean="0">
                <a:latin typeface="Roboto" pitchFamily="2" charset="0"/>
                <a:ea typeface="Roboto" pitchFamily="2" charset="0"/>
              </a:rPr>
              <a:t>sucesso </a:t>
            </a:r>
            <a:r>
              <a:rPr lang="pt-BR" sz="2000" dirty="0">
                <a:latin typeface="Roboto" pitchFamily="2" charset="0"/>
                <a:ea typeface="Roboto" pitchFamily="2" charset="0"/>
              </a:rPr>
              <a:t>na sua jornada como desenvolvedor(a)! </a:t>
            </a:r>
            <a:r>
              <a:rPr lang="pt-BR" dirty="0">
                <a:latin typeface="Roboto" pitchFamily="2" charset="0"/>
                <a:ea typeface="Roboto" pitchFamily="2" charset="0"/>
              </a:rPr>
              <a:t>🚀</a:t>
            </a:r>
          </a:p>
        </p:txBody>
      </p:sp>
      <p:pic>
        <p:nvPicPr>
          <p:cNvPr id="12" name="Imagem 11" descr="Git technology icon with a cat style, colors blue, purple, green, black, purple, and technology theme, with a transparent background">
            <a:extLst>
              <a:ext uri="{FF2B5EF4-FFF2-40B4-BE49-F238E27FC236}">
                <a16:creationId xmlns="" xmlns:a16="http://schemas.microsoft.com/office/drawing/2014/main" id="{C8CD3E36-0E1B-7A94-AFD9-077C6D9C73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8584" y="4852728"/>
            <a:ext cx="900000" cy="900000"/>
          </a:xfrm>
          <a:prstGeom prst="rect">
            <a:avLst/>
          </a:prstGeom>
        </p:spPr>
      </p:pic>
      <p:sp>
        <p:nvSpPr>
          <p:cNvPr id="13" name="CaixaDeTexto 12">
            <a:hlinkClick r:id="rId6" tooltip="Meu Git"/>
            <a:extLst>
              <a:ext uri="{FF2B5EF4-FFF2-40B4-BE49-F238E27FC236}">
                <a16:creationId xmlns="" xmlns:a16="http://schemas.microsoft.com/office/drawing/2014/main" id="{3DCAA440-EB8E-E6CF-7005-FC3E60F87580}"/>
              </a:ext>
            </a:extLst>
          </p:cNvPr>
          <p:cNvSpPr txBox="1"/>
          <p:nvPr/>
        </p:nvSpPr>
        <p:spPr>
          <a:xfrm>
            <a:off x="115182" y="5733564"/>
            <a:ext cx="96012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u="sng" dirty="0" smtClean="0">
                <a:latin typeface="Roboto" pitchFamily="2" charset="0"/>
                <a:ea typeface="Roboto" pitchFamily="2" charset="0"/>
                <a:hlinkClick r:id="rId6"/>
              </a:rPr>
              <a:t>Meus repositórios</a:t>
            </a:r>
            <a:endParaRPr lang="en-US" sz="2800" u="sng" dirty="0">
              <a:latin typeface="Roboto" pitchFamily="2" charset="0"/>
              <a:ea typeface="Roboto" pitchFamily="2" charset="0"/>
            </a:endParaRPr>
          </a:p>
        </p:txBody>
      </p:sp>
      <p:pic>
        <p:nvPicPr>
          <p:cNvPr id="1028" name="Picture 4" descr="C:\Users\Tatiane\Downloads\AUTOR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2208" y="6400800"/>
            <a:ext cx="7343960" cy="3250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27" r="11231"/>
          <a:stretch/>
        </p:blipFill>
        <p:spPr bwMode="auto">
          <a:xfrm>
            <a:off x="562531" y="-53348"/>
            <a:ext cx="720000" cy="1570890"/>
          </a:xfrm>
          <a:prstGeom prst="flowChartOnlineStorag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03614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0" y="1"/>
            <a:ext cx="9625136" cy="128815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7" tIns="45709" rIns="91417" bIns="45709" rtlCol="0" anchor="ctr"/>
          <a:lstStyle/>
          <a:p>
            <a:pPr algn="ctr"/>
            <a:endParaRPr lang="pt-B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460375" y="4672608"/>
            <a:ext cx="8732713" cy="2554523"/>
          </a:xfrm>
          <a:prstGeom prst="rect">
            <a:avLst/>
          </a:prstGeom>
        </p:spPr>
        <p:txBody>
          <a:bodyPr wrap="square" lIns="91417" tIns="45709" rIns="91417" bIns="45709">
            <a:spAutoFit/>
          </a:bodyPr>
          <a:lstStyle/>
          <a:p>
            <a:pPr algn="ctr"/>
            <a:r>
              <a:rPr lang="pt-BR" sz="8000" dirty="0">
                <a:solidFill>
                  <a:schemeClr val="bg1"/>
                </a:solidFill>
                <a:latin typeface="Impact" panose="020B0806030902050204" pitchFamily="34" charset="0"/>
              </a:rPr>
              <a:t>Explorando o Poder do Node.js</a:t>
            </a:r>
            <a:endParaRPr lang="pt-BR" sz="8000" dirty="0">
              <a:solidFill>
                <a:schemeClr val="bg1"/>
              </a:solidFill>
            </a:endParaRPr>
          </a:p>
        </p:txBody>
      </p:sp>
      <p:sp>
        <p:nvSpPr>
          <p:cNvPr id="2" name="CaixaDeTexto 1"/>
          <p:cNvSpPr txBox="1"/>
          <p:nvPr/>
        </p:nvSpPr>
        <p:spPr>
          <a:xfrm>
            <a:off x="3072432" y="2152331"/>
            <a:ext cx="184684" cy="477031"/>
          </a:xfrm>
          <a:prstGeom prst="rect">
            <a:avLst/>
          </a:prstGeom>
          <a:noFill/>
        </p:spPr>
        <p:txBody>
          <a:bodyPr wrap="none" lIns="91417" tIns="45709" rIns="91417" bIns="45709" rtlCol="0">
            <a:spAutoFit/>
          </a:bodyPr>
          <a:lstStyle/>
          <a:p>
            <a:pPr algn="ctr"/>
            <a:endParaRPr lang="pt-BR" dirty="0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>
                <a:latin typeface="Roboto" pitchFamily="2" charset="0"/>
                <a:ea typeface="Roboto" pitchFamily="2" charset="0"/>
              </a:rPr>
              <a:t>Node.js: Explorando o Backend com Tatiane Lima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E8622-68BD-444A-981B-D3453F09123B}" type="slidenum">
              <a:rPr lang="pt-BR" smtClean="0"/>
              <a:t>3</a:t>
            </a:fld>
            <a:endParaRPr lang="pt-BR"/>
          </a:p>
        </p:txBody>
      </p:sp>
      <p:sp>
        <p:nvSpPr>
          <p:cNvPr id="7" name="AutoShape 2" descr="A futuristic design of the number 2, similar to the style of a glowing circuit board. The number 2 is metallic with intricate circuit patterns embedded into its surface, illuminated by vibrant blue lights resembling LEDs. The background is dark and sleek, emphasizing the bright and high-tech appearance of the number. The edges of the number are sharp and precise, giving it a modern and futuristic aesthetic. This design maintains a similar style to the provided number 1 image, with glowing elements and a cyberpunk feel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333" t="65000" r="3095"/>
          <a:stretch/>
        </p:blipFill>
        <p:spPr bwMode="auto">
          <a:xfrm>
            <a:off x="3720480" y="1972488"/>
            <a:ext cx="1091014" cy="16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1" t="1003" r="79380" b="78197"/>
          <a:stretch/>
        </p:blipFill>
        <p:spPr bwMode="auto">
          <a:xfrm>
            <a:off x="4959444" y="2080480"/>
            <a:ext cx="1137300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" name="Picture 4" descr="Sparkle blue light line horizontal stripes Glow rays of lights Xmas flash glares vecto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292" y="7637074"/>
            <a:ext cx="8885113" cy="1860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63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tângulo 20"/>
          <p:cNvSpPr/>
          <p:nvPr/>
        </p:nvSpPr>
        <p:spPr>
          <a:xfrm>
            <a:off x="0" y="925019"/>
            <a:ext cx="9601200" cy="723253"/>
          </a:xfrm>
          <a:prstGeom prst="rect">
            <a:avLst/>
          </a:prstGeom>
        </p:spPr>
        <p:txBody>
          <a:bodyPr wrap="square" lIns="91417" tIns="45709" rIns="91417" bIns="45709">
            <a:spAutoFit/>
          </a:bodyPr>
          <a:lstStyle/>
          <a:p>
            <a:pPr algn="ctr"/>
            <a:r>
              <a:rPr lang="pt-BR" sz="4000" dirty="0">
                <a:latin typeface="Impact" panose="020B0806030902050204" pitchFamily="34" charset="0"/>
              </a:rPr>
              <a:t>O Que é Node.js?</a:t>
            </a:r>
            <a:endParaRPr lang="pt-BR" sz="4000" dirty="0"/>
          </a:p>
        </p:txBody>
      </p:sp>
      <p:sp>
        <p:nvSpPr>
          <p:cNvPr id="3" name="Retângulo 2"/>
          <p:cNvSpPr/>
          <p:nvPr/>
        </p:nvSpPr>
        <p:spPr>
          <a:xfrm>
            <a:off x="1188324" y="3444398"/>
            <a:ext cx="7644724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400" dirty="0">
                <a:latin typeface="Roboto Lt" pitchFamily="2" charset="0"/>
                <a:ea typeface="Roboto Lt" pitchFamily="2" charset="0"/>
              </a:rPr>
              <a:t>Node.js é uma plataforma que permite executar JavaScript no backend, unificando o desenvolvimento frontend e backend com uma única linguagem. Baseado no motor V8 do Google Chrome, oferece alta performance e escalabilidade. Sua arquitetura assíncrona e event-driven permite gerenciar múltiplas conexões simultâneas de forma eficiente, ideal para aplicações em tempo real como chats, APIs e streaming. Essas características fazem do Node.js uma escolha popular para microserviços, APIs RESTful e aplicações de alta carga, como redes sociais e plataformas de e-commerce.</a:t>
            </a:r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>
                <a:latin typeface="Roboto" pitchFamily="2" charset="0"/>
                <a:ea typeface="Roboto" pitchFamily="2" charset="0"/>
              </a:rPr>
              <a:t>Node.js: Explorando o Backend com Tatiane Lima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E8622-68BD-444A-981B-D3453F09123B}" type="slidenum">
              <a:rPr lang="pt-BR" smtClean="0"/>
              <a:t>4</a:t>
            </a:fld>
            <a:endParaRPr lang="pt-BR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8672" y="2008312"/>
            <a:ext cx="900000" cy="9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" name="Picture 7" descr="C:\Capas_Ebooks_node\icons8-nó-js-96.png"/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Edges/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4536" y="10505256"/>
            <a:ext cx="1209795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27" r="11231"/>
          <a:stretch/>
        </p:blipFill>
        <p:spPr bwMode="auto">
          <a:xfrm>
            <a:off x="562531" y="-53348"/>
            <a:ext cx="720000" cy="1570890"/>
          </a:xfrm>
          <a:prstGeom prst="flowChartOnlineStorag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3295345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0" y="-79920"/>
            <a:ext cx="9625136" cy="128815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7" tIns="45709" rIns="91417" bIns="45709"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O</a:t>
            </a:r>
          </a:p>
        </p:txBody>
      </p:sp>
      <p:sp>
        <p:nvSpPr>
          <p:cNvPr id="5" name="Retângulo 4"/>
          <p:cNvSpPr/>
          <p:nvPr/>
        </p:nvSpPr>
        <p:spPr>
          <a:xfrm>
            <a:off x="270030" y="4672608"/>
            <a:ext cx="9211090" cy="1323417"/>
          </a:xfrm>
          <a:prstGeom prst="rect">
            <a:avLst/>
          </a:prstGeom>
        </p:spPr>
        <p:txBody>
          <a:bodyPr wrap="square" lIns="91417" tIns="45709" rIns="91417" bIns="45709">
            <a:spAutoFit/>
          </a:bodyPr>
          <a:lstStyle/>
          <a:p>
            <a:pPr algn="ctr"/>
            <a:r>
              <a:rPr lang="pt-BR" sz="8000" dirty="0">
                <a:solidFill>
                  <a:schemeClr val="bg1"/>
                </a:solidFill>
                <a:latin typeface="Impact" panose="020B0806030902050204" pitchFamily="34" charset="0"/>
              </a:rPr>
              <a:t>Por Que Node.js?</a:t>
            </a:r>
            <a:endParaRPr lang="pt-BR" sz="8000" dirty="0">
              <a:solidFill>
                <a:schemeClr val="bg1"/>
              </a:solidFill>
            </a:endParaRPr>
          </a:p>
        </p:txBody>
      </p:sp>
      <p:sp>
        <p:nvSpPr>
          <p:cNvPr id="2" name="CaixaDeTexto 1"/>
          <p:cNvSpPr txBox="1"/>
          <p:nvPr/>
        </p:nvSpPr>
        <p:spPr>
          <a:xfrm>
            <a:off x="3072432" y="2152331"/>
            <a:ext cx="184684" cy="477031"/>
          </a:xfrm>
          <a:prstGeom prst="rect">
            <a:avLst/>
          </a:prstGeom>
          <a:noFill/>
        </p:spPr>
        <p:txBody>
          <a:bodyPr wrap="none" lIns="91417" tIns="45709" rIns="91417" bIns="45709" rtlCol="0">
            <a:spAutoFit/>
          </a:bodyPr>
          <a:lstStyle/>
          <a:p>
            <a:pPr algn="ctr"/>
            <a:endParaRPr lang="pt-BR" dirty="0"/>
          </a:p>
        </p:txBody>
      </p:sp>
      <p:pic>
        <p:nvPicPr>
          <p:cNvPr id="2052" name="Picture 4" descr="Sparkle blue light line horizontal stripes Glow rays of lights Xmas flash glares vecto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127" y="6328792"/>
            <a:ext cx="8673997" cy="1860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Node.js: Explorando o Backend com Tatiane Lima</a:t>
            </a:r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E8622-68BD-444A-981B-D3453F09123B}" type="slidenum">
              <a:rPr lang="pt-BR" smtClean="0"/>
              <a:t>5</a:t>
            </a:fld>
            <a:endParaRPr lang="pt-BR"/>
          </a:p>
        </p:txBody>
      </p:sp>
      <p:pic>
        <p:nvPicPr>
          <p:cNvPr id="11" name="Picture 5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333" t="65000" r="3095"/>
          <a:stretch/>
        </p:blipFill>
        <p:spPr bwMode="auto">
          <a:xfrm>
            <a:off x="3637578" y="1900496"/>
            <a:ext cx="1091014" cy="16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29" r="63250" b="67343"/>
          <a:stretch/>
        </p:blipFill>
        <p:spPr bwMode="auto">
          <a:xfrm>
            <a:off x="4872611" y="2044480"/>
            <a:ext cx="922963" cy="147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62583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3239" y="2224456"/>
            <a:ext cx="851417" cy="9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tângulo 5"/>
          <p:cNvSpPr/>
          <p:nvPr/>
        </p:nvSpPr>
        <p:spPr>
          <a:xfrm>
            <a:off x="1416224" y="4168552"/>
            <a:ext cx="7056784" cy="1015640"/>
          </a:xfrm>
          <a:prstGeom prst="rect">
            <a:avLst/>
          </a:prstGeom>
        </p:spPr>
        <p:txBody>
          <a:bodyPr wrap="square" lIns="91417" tIns="45709" rIns="91417" bIns="45709">
            <a:spAutoFit/>
          </a:bodyPr>
          <a:lstStyle/>
          <a:p>
            <a:r>
              <a:rPr lang="pt-BR" sz="2000" dirty="0">
                <a:latin typeface="Roboto Lt" pitchFamily="2" charset="0"/>
                <a:ea typeface="Roboto Lt" pitchFamily="2" charset="0"/>
              </a:rPr>
              <a:t>O Node.js lida com um grande número de conexões simultâneas de forma eficiente, tornando-o perfeito para aplicações com alto tráfego.</a:t>
            </a:r>
          </a:p>
        </p:txBody>
      </p:sp>
      <p:sp>
        <p:nvSpPr>
          <p:cNvPr id="21" name="Retângulo 20"/>
          <p:cNvSpPr/>
          <p:nvPr/>
        </p:nvSpPr>
        <p:spPr>
          <a:xfrm>
            <a:off x="1017154" y="3736504"/>
            <a:ext cx="3898628" cy="523198"/>
          </a:xfrm>
          <a:prstGeom prst="rect">
            <a:avLst/>
          </a:prstGeom>
          <a:solidFill>
            <a:schemeClr val="bg1"/>
          </a:solidFill>
        </p:spPr>
        <p:txBody>
          <a:bodyPr wrap="square" lIns="91417" tIns="45709" rIns="91417" bIns="45709">
            <a:spAutoFit/>
          </a:bodyPr>
          <a:lstStyle/>
          <a:p>
            <a:r>
              <a:rPr lang="pt-BR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</a:rPr>
              <a:t>1.</a:t>
            </a:r>
            <a:r>
              <a:rPr lang="pt-BR" sz="2800" dirty="0" smtClean="0">
                <a:solidFill>
                  <a:srgbClr val="EE26BE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pt-BR" sz="2800" dirty="0">
                <a:solidFill>
                  <a:srgbClr val="EE26BE"/>
                </a:solidFill>
                <a:latin typeface="Roboto" pitchFamily="2" charset="0"/>
                <a:ea typeface="Roboto" pitchFamily="2" charset="0"/>
              </a:rPr>
              <a:t>Escalabilidade</a:t>
            </a:r>
          </a:p>
        </p:txBody>
      </p:sp>
      <p:sp>
        <p:nvSpPr>
          <p:cNvPr id="5" name="Retângulo 4"/>
          <p:cNvSpPr/>
          <p:nvPr/>
        </p:nvSpPr>
        <p:spPr>
          <a:xfrm>
            <a:off x="1128192" y="5688011"/>
            <a:ext cx="4536504" cy="523198"/>
          </a:xfrm>
          <a:prstGeom prst="rect">
            <a:avLst/>
          </a:prstGeom>
        </p:spPr>
        <p:txBody>
          <a:bodyPr wrap="square" lIns="91417" tIns="45709" rIns="91417" bIns="45709">
            <a:spAutoFit/>
          </a:bodyPr>
          <a:lstStyle/>
          <a:p>
            <a:r>
              <a:rPr lang="pt-BR" sz="2800" dirty="0" smtClean="0">
                <a:latin typeface="Roboto" pitchFamily="2" charset="0"/>
                <a:ea typeface="Roboto" pitchFamily="2" charset="0"/>
              </a:rPr>
              <a:t>2</a:t>
            </a:r>
            <a:r>
              <a:rPr lang="pt-BR" sz="2800" dirty="0">
                <a:solidFill>
                  <a:srgbClr val="00B050"/>
                </a:solidFill>
                <a:latin typeface="Roboto" pitchFamily="2" charset="0"/>
                <a:ea typeface="Roboto" pitchFamily="2" charset="0"/>
              </a:rPr>
              <a:t>.</a:t>
            </a:r>
            <a:r>
              <a:rPr lang="pt-BR" sz="2800" dirty="0" smtClean="0">
                <a:solidFill>
                  <a:srgbClr val="00B050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pt-BR" sz="2800" dirty="0">
                <a:solidFill>
                  <a:srgbClr val="00B050"/>
                </a:solidFill>
                <a:latin typeface="Roboto" pitchFamily="2" charset="0"/>
                <a:ea typeface="Roboto" pitchFamily="2" charset="0"/>
              </a:rPr>
              <a:t>Eficiência</a:t>
            </a:r>
          </a:p>
        </p:txBody>
      </p:sp>
      <p:sp>
        <p:nvSpPr>
          <p:cNvPr id="7" name="Retângulo 6"/>
          <p:cNvSpPr/>
          <p:nvPr/>
        </p:nvSpPr>
        <p:spPr>
          <a:xfrm>
            <a:off x="1488232" y="6112768"/>
            <a:ext cx="6984776" cy="1015640"/>
          </a:xfrm>
          <a:prstGeom prst="rect">
            <a:avLst/>
          </a:prstGeom>
        </p:spPr>
        <p:txBody>
          <a:bodyPr wrap="square" lIns="91417" tIns="45709" rIns="91417" bIns="45709">
            <a:spAutoFit/>
          </a:bodyPr>
          <a:lstStyle/>
          <a:p>
            <a:r>
              <a:rPr lang="pt-BR" sz="2000" dirty="0">
                <a:latin typeface="Roboto Lt" pitchFamily="2" charset="0"/>
                <a:ea typeface="Roboto Lt" pitchFamily="2" charset="0"/>
              </a:rPr>
              <a:t>Com um modelo de I/O não bloqueante, o Node.js pode realizar várias tarefas ao mesmo tempo sem atrasar a execução do código.</a:t>
            </a:r>
          </a:p>
        </p:txBody>
      </p:sp>
      <p:sp>
        <p:nvSpPr>
          <p:cNvPr id="11" name="Retângulo 10"/>
          <p:cNvSpPr/>
          <p:nvPr/>
        </p:nvSpPr>
        <p:spPr>
          <a:xfrm>
            <a:off x="1488232" y="9497144"/>
            <a:ext cx="6984776" cy="1015640"/>
          </a:xfrm>
          <a:prstGeom prst="rect">
            <a:avLst/>
          </a:prstGeom>
        </p:spPr>
        <p:txBody>
          <a:bodyPr wrap="square" lIns="91417" tIns="45709" rIns="91417" bIns="45709">
            <a:spAutoFit/>
          </a:bodyPr>
          <a:lstStyle/>
          <a:p>
            <a:r>
              <a:rPr lang="pt-BR" sz="2000" dirty="0">
                <a:latin typeface="Roboto Lt" pitchFamily="2" charset="0"/>
                <a:ea typeface="Roboto Lt" pitchFamily="2" charset="0"/>
              </a:rPr>
              <a:t>Uma grande comunidade de desenvolvedores contribui com bibliotecas e frameworks, proporcionando um ecossistema robusto para Node.js..</a:t>
            </a:r>
          </a:p>
        </p:txBody>
      </p:sp>
      <p:sp>
        <p:nvSpPr>
          <p:cNvPr id="9" name="Retângulo 8"/>
          <p:cNvSpPr/>
          <p:nvPr/>
        </p:nvSpPr>
        <p:spPr>
          <a:xfrm>
            <a:off x="1" y="972905"/>
            <a:ext cx="96012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4000" dirty="0">
                <a:latin typeface="Impact" panose="020B0806030902050204" pitchFamily="34" charset="0"/>
              </a:rPr>
              <a:t>Por Que Node.js?</a:t>
            </a:r>
          </a:p>
        </p:txBody>
      </p:sp>
      <p:sp>
        <p:nvSpPr>
          <p:cNvPr id="2" name="Espaço Reservado para Rodapé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>
                <a:latin typeface="Roboto" pitchFamily="2" charset="0"/>
                <a:ea typeface="Roboto" pitchFamily="2" charset="0"/>
              </a:rPr>
              <a:t>Node.js: Explorando o Backend com Tatiane Lima</a:t>
            </a: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E8622-68BD-444A-981B-D3453F09123B}" type="slidenum">
              <a:rPr lang="pt-BR" smtClean="0"/>
              <a:t>6</a:t>
            </a:fld>
            <a:endParaRPr lang="pt-BR"/>
          </a:p>
        </p:txBody>
      </p:sp>
      <p:sp>
        <p:nvSpPr>
          <p:cNvPr id="4" name="Retângulo 3"/>
          <p:cNvSpPr/>
          <p:nvPr/>
        </p:nvSpPr>
        <p:spPr>
          <a:xfrm>
            <a:off x="1056184" y="7389748"/>
            <a:ext cx="269016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800" dirty="0">
                <a:latin typeface="Roboto" pitchFamily="2" charset="0"/>
                <a:ea typeface="Roboto" pitchFamily="2" charset="0"/>
              </a:rPr>
              <a:t>3. </a:t>
            </a:r>
            <a:r>
              <a:rPr lang="pt-BR" sz="2800" dirty="0">
                <a:solidFill>
                  <a:srgbClr val="A22A9C"/>
                </a:solidFill>
                <a:latin typeface="Roboto" pitchFamily="2" charset="0"/>
                <a:ea typeface="Roboto" pitchFamily="2" charset="0"/>
              </a:rPr>
              <a:t>Desempenho</a:t>
            </a:r>
          </a:p>
        </p:txBody>
      </p:sp>
      <p:sp>
        <p:nvSpPr>
          <p:cNvPr id="12" name="Retângulo 11"/>
          <p:cNvSpPr/>
          <p:nvPr/>
        </p:nvSpPr>
        <p:spPr>
          <a:xfrm>
            <a:off x="1488232" y="7840960"/>
            <a:ext cx="698477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000" dirty="0">
                <a:latin typeface="Roboto Lt" pitchFamily="2" charset="0"/>
                <a:ea typeface="Roboto Lt" pitchFamily="2" charset="0"/>
              </a:rPr>
              <a:t>Ele utiliza o motor JavaScript V8 do Chrome, que é altamente otimizado para desempenho, tornando as aplicações Node.js rápidas e responsivas.</a:t>
            </a:r>
          </a:p>
        </p:txBody>
      </p:sp>
      <p:sp>
        <p:nvSpPr>
          <p:cNvPr id="14" name="Retângulo 13"/>
          <p:cNvSpPr/>
          <p:nvPr/>
        </p:nvSpPr>
        <p:spPr>
          <a:xfrm>
            <a:off x="1044006" y="9052768"/>
            <a:ext cx="3585725" cy="523220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r>
              <a:rPr lang="pt-BR" sz="2800" dirty="0">
                <a:latin typeface="Roboto" pitchFamily="2" charset="0"/>
                <a:ea typeface="Roboto" pitchFamily="2" charset="0"/>
                <a:cs typeface="Roboto"/>
              </a:rPr>
              <a:t>4. </a:t>
            </a:r>
            <a:r>
              <a:rPr lang="pt-BR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Roboto" pitchFamily="2" charset="0"/>
                <a:ea typeface="Roboto" pitchFamily="2" charset="0"/>
                <a:cs typeface="Roboto"/>
              </a:rPr>
              <a:t>Comunidade Ativa</a:t>
            </a:r>
          </a:p>
        </p:txBody>
      </p:sp>
      <p:pic>
        <p:nvPicPr>
          <p:cNvPr id="18" name="Picture 7" descr="C:\Capas_Ebooks_node\icons8-nó-js-96.png"/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Edges/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0885" y="10643326"/>
            <a:ext cx="1209795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27" r="11231"/>
          <a:stretch/>
        </p:blipFill>
        <p:spPr bwMode="auto">
          <a:xfrm>
            <a:off x="562531" y="-53348"/>
            <a:ext cx="720000" cy="1570890"/>
          </a:xfrm>
          <a:prstGeom prst="flowChartOnlineStorag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88681579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0" y="0"/>
            <a:ext cx="9625136" cy="128815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7" tIns="45709" rIns="91417" bIns="45709"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O</a:t>
            </a:r>
          </a:p>
        </p:txBody>
      </p:sp>
      <p:sp>
        <p:nvSpPr>
          <p:cNvPr id="5" name="Retângulo 4"/>
          <p:cNvSpPr/>
          <p:nvPr/>
        </p:nvSpPr>
        <p:spPr>
          <a:xfrm>
            <a:off x="480120" y="4744616"/>
            <a:ext cx="8640960" cy="2554523"/>
          </a:xfrm>
          <a:prstGeom prst="rect">
            <a:avLst/>
          </a:prstGeom>
        </p:spPr>
        <p:txBody>
          <a:bodyPr wrap="square" lIns="91417" tIns="45709" rIns="91417" bIns="45709">
            <a:spAutoFit/>
          </a:bodyPr>
          <a:lstStyle/>
          <a:p>
            <a:pPr algn="ctr"/>
            <a:r>
              <a:rPr lang="pt-BR" sz="8000" dirty="0">
                <a:solidFill>
                  <a:schemeClr val="bg1"/>
                </a:solidFill>
                <a:latin typeface="Impact" panose="020B0806030902050204" pitchFamily="34" charset="0"/>
              </a:rPr>
              <a:t>O Poder Por Trás da Aplicação</a:t>
            </a:r>
            <a:endParaRPr lang="pt-BR" sz="8000" dirty="0">
              <a:solidFill>
                <a:schemeClr val="bg1"/>
              </a:solidFill>
            </a:endParaRPr>
          </a:p>
        </p:txBody>
      </p:sp>
      <p:sp>
        <p:nvSpPr>
          <p:cNvPr id="2" name="CaixaDeTexto 1"/>
          <p:cNvSpPr txBox="1"/>
          <p:nvPr/>
        </p:nvSpPr>
        <p:spPr>
          <a:xfrm>
            <a:off x="3072432" y="2152331"/>
            <a:ext cx="184684" cy="477031"/>
          </a:xfrm>
          <a:prstGeom prst="rect">
            <a:avLst/>
          </a:prstGeom>
          <a:noFill/>
        </p:spPr>
        <p:txBody>
          <a:bodyPr wrap="none" lIns="91417" tIns="45709" rIns="91417" bIns="45709" rtlCol="0">
            <a:spAutoFit/>
          </a:bodyPr>
          <a:lstStyle/>
          <a:p>
            <a:pPr algn="ctr"/>
            <a:endParaRPr lang="pt-BR" dirty="0"/>
          </a:p>
        </p:txBody>
      </p:sp>
      <p:pic>
        <p:nvPicPr>
          <p:cNvPr id="2052" name="Picture 4" descr="Sparkle blue light line horizontal stripes Glow rays of lights Xmas flash glares vecto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128" y="7624936"/>
            <a:ext cx="8640960" cy="1860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>
                <a:latin typeface="Roboto" pitchFamily="2" charset="0"/>
                <a:ea typeface="Roboto" pitchFamily="2" charset="0"/>
              </a:rPr>
              <a:t>Node.js: Explorando o Backend com Tatiane Lima</a:t>
            </a:r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E8622-68BD-444A-981B-D3453F09123B}" type="slidenum">
              <a:rPr lang="pt-BR" smtClean="0"/>
              <a:t>7</a:t>
            </a:fld>
            <a:endParaRPr lang="pt-BR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0480" y="1936496"/>
            <a:ext cx="1094303" cy="16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 descr="Create a series of ten futuristic and technological numbers (from 1, 2, 3, 4, 5, 6, 7, 8, 9, 10), all in the same consistent style. Each number should have sleek, high-tech design elements like shiny edges, metallic textures, and neon accents. The style should evoke advanced technology, incorporating elements such as circuits, holograms or sci-fi patterns. Make sure numbers are bold, clear, and easily readable. The background should be completely black, making the numbers suitable for overlaying on other designs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47" t="2469" r="51929" b="66839"/>
          <a:stretch/>
        </p:blipFill>
        <p:spPr bwMode="auto">
          <a:xfrm>
            <a:off x="4800600" y="2044480"/>
            <a:ext cx="967769" cy="147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6043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/>
          <p:cNvSpPr/>
          <p:nvPr/>
        </p:nvSpPr>
        <p:spPr>
          <a:xfrm>
            <a:off x="1128192" y="4440017"/>
            <a:ext cx="3694609" cy="1015640"/>
          </a:xfrm>
          <a:prstGeom prst="rect">
            <a:avLst/>
          </a:prstGeom>
        </p:spPr>
        <p:txBody>
          <a:bodyPr wrap="square" lIns="91417" tIns="45709" rIns="91417" bIns="45709">
            <a:spAutoFit/>
          </a:bodyPr>
          <a:lstStyle/>
          <a:p>
            <a:r>
              <a:rPr lang="pt-BR" sz="2000" dirty="0">
                <a:latin typeface="Roboto Lt" pitchFamily="2" charset="0"/>
                <a:ea typeface="Roboto Lt" pitchFamily="2" charset="0"/>
              </a:rPr>
              <a:t>Node.js é amplamente utilizado para desenvolver APIs RESTful eficientes e escaláveis.</a:t>
            </a:r>
          </a:p>
        </p:txBody>
      </p:sp>
      <p:sp>
        <p:nvSpPr>
          <p:cNvPr id="21" name="Retângulo 20"/>
          <p:cNvSpPr/>
          <p:nvPr/>
        </p:nvSpPr>
        <p:spPr>
          <a:xfrm>
            <a:off x="1128192" y="3448472"/>
            <a:ext cx="2232248" cy="954085"/>
          </a:xfrm>
          <a:prstGeom prst="rect">
            <a:avLst/>
          </a:prstGeom>
        </p:spPr>
        <p:txBody>
          <a:bodyPr wrap="square" lIns="91417" tIns="45709" rIns="91417" bIns="45709">
            <a:spAutoFit/>
          </a:bodyPr>
          <a:lstStyle/>
          <a:p>
            <a:r>
              <a:rPr lang="pt-BR" sz="2800" dirty="0">
                <a:latin typeface="Roboto" pitchFamily="2" charset="0"/>
                <a:ea typeface="Roboto" pitchFamily="2" charset="0"/>
              </a:rPr>
              <a:t>Aplicações Web</a:t>
            </a:r>
          </a:p>
        </p:txBody>
      </p:sp>
      <p:sp>
        <p:nvSpPr>
          <p:cNvPr id="5" name="Retângulo 4"/>
          <p:cNvSpPr/>
          <p:nvPr/>
        </p:nvSpPr>
        <p:spPr>
          <a:xfrm>
            <a:off x="5376664" y="3485932"/>
            <a:ext cx="4379084" cy="954085"/>
          </a:xfrm>
          <a:prstGeom prst="rect">
            <a:avLst/>
          </a:prstGeom>
        </p:spPr>
        <p:txBody>
          <a:bodyPr wrap="square" lIns="91417" tIns="45709" rIns="91417" bIns="45709">
            <a:spAutoFit/>
          </a:bodyPr>
          <a:lstStyle/>
          <a:p>
            <a:r>
              <a:rPr lang="pt-BR" sz="2800" dirty="0">
                <a:latin typeface="Roboto" pitchFamily="2" charset="0"/>
                <a:ea typeface="Roboto" pitchFamily="2" charset="0"/>
              </a:rPr>
              <a:t>Aplicações em Tempo Real</a:t>
            </a:r>
          </a:p>
        </p:txBody>
      </p:sp>
      <p:sp>
        <p:nvSpPr>
          <p:cNvPr id="7" name="Retângulo 6"/>
          <p:cNvSpPr/>
          <p:nvPr/>
        </p:nvSpPr>
        <p:spPr>
          <a:xfrm>
            <a:off x="5456772" y="4449056"/>
            <a:ext cx="3816424" cy="1015640"/>
          </a:xfrm>
          <a:prstGeom prst="rect">
            <a:avLst/>
          </a:prstGeom>
        </p:spPr>
        <p:txBody>
          <a:bodyPr wrap="square" lIns="91417" tIns="45709" rIns="91417" bIns="45709">
            <a:spAutoFit/>
          </a:bodyPr>
          <a:lstStyle/>
          <a:p>
            <a:r>
              <a:rPr lang="pt-BR" sz="2000" dirty="0">
                <a:latin typeface="Roboto Lt" pitchFamily="2" charset="0"/>
                <a:ea typeface="Roboto Lt" pitchFamily="2" charset="0"/>
              </a:rPr>
              <a:t>É ideal para chatbots, jogos online e plataformas de colaboração em tempo real.</a:t>
            </a:r>
          </a:p>
        </p:txBody>
      </p:sp>
      <p:sp>
        <p:nvSpPr>
          <p:cNvPr id="10" name="Retângulo 9"/>
          <p:cNvSpPr/>
          <p:nvPr/>
        </p:nvSpPr>
        <p:spPr>
          <a:xfrm>
            <a:off x="1131268" y="7089693"/>
            <a:ext cx="3905268" cy="954085"/>
          </a:xfrm>
          <a:prstGeom prst="rect">
            <a:avLst/>
          </a:prstGeom>
        </p:spPr>
        <p:txBody>
          <a:bodyPr wrap="square" lIns="91417" tIns="45709" rIns="91417" bIns="45709">
            <a:spAutoFit/>
          </a:bodyPr>
          <a:lstStyle/>
          <a:p>
            <a:r>
              <a:rPr lang="pt-BR" sz="2800" dirty="0">
                <a:latin typeface="Roboto" pitchFamily="2" charset="0"/>
                <a:ea typeface="Roboto" pitchFamily="2" charset="0"/>
              </a:rPr>
              <a:t>Serviços de    Streaming</a:t>
            </a:r>
          </a:p>
        </p:txBody>
      </p:sp>
      <p:sp>
        <p:nvSpPr>
          <p:cNvPr id="11" name="Retângulo 10"/>
          <p:cNvSpPr/>
          <p:nvPr/>
        </p:nvSpPr>
        <p:spPr>
          <a:xfrm>
            <a:off x="1164296" y="8056984"/>
            <a:ext cx="3788471" cy="1323417"/>
          </a:xfrm>
          <a:prstGeom prst="rect">
            <a:avLst/>
          </a:prstGeom>
        </p:spPr>
        <p:txBody>
          <a:bodyPr wrap="square" lIns="91417" tIns="45709" rIns="91417" bIns="45709">
            <a:spAutoFit/>
          </a:bodyPr>
          <a:lstStyle/>
          <a:p>
            <a:r>
              <a:rPr lang="pt-BR" sz="2000" dirty="0">
                <a:latin typeface="Roboto Lt" pitchFamily="2" charset="0"/>
                <a:ea typeface="Roboto Lt" pitchFamily="2" charset="0"/>
              </a:rPr>
              <a:t>Node.js é usado para criar plataformas de streaming de vídeo e áudio, como Netflix e Spotify..</a:t>
            </a:r>
          </a:p>
        </p:txBody>
      </p:sp>
      <p:sp>
        <p:nvSpPr>
          <p:cNvPr id="9" name="Retângulo 8"/>
          <p:cNvSpPr/>
          <p:nvPr/>
        </p:nvSpPr>
        <p:spPr>
          <a:xfrm>
            <a:off x="823324" y="940386"/>
            <a:ext cx="822574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4000" dirty="0">
                <a:latin typeface="Impact" panose="020B0806030902050204" pitchFamily="34" charset="0"/>
              </a:rPr>
              <a:t>Aplicações do Node.js</a:t>
            </a:r>
          </a:p>
        </p:txBody>
      </p:sp>
      <p:sp>
        <p:nvSpPr>
          <p:cNvPr id="4" name="Retângulo 3"/>
          <p:cNvSpPr/>
          <p:nvPr/>
        </p:nvSpPr>
        <p:spPr>
          <a:xfrm>
            <a:off x="5448672" y="7984976"/>
            <a:ext cx="360040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000" dirty="0">
                <a:latin typeface="Roboto Lt" pitchFamily="2" charset="0"/>
                <a:ea typeface="Roboto Lt" pitchFamily="2" charset="0"/>
              </a:rPr>
              <a:t>Pode ser usado para desenvolver servidores de jogos, ferramentas de monitoramento de rede e muito mais.</a:t>
            </a:r>
          </a:p>
        </p:txBody>
      </p:sp>
      <p:sp>
        <p:nvSpPr>
          <p:cNvPr id="12" name="Retângulo 11"/>
          <p:cNvSpPr/>
          <p:nvPr/>
        </p:nvSpPr>
        <p:spPr>
          <a:xfrm>
            <a:off x="5448672" y="7048872"/>
            <a:ext cx="288032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800" dirty="0">
                <a:latin typeface="Roboto" pitchFamily="2" charset="0"/>
                <a:ea typeface="Roboto" pitchFamily="2" charset="0"/>
              </a:rPr>
              <a:t>Aplicações de Rede</a:t>
            </a:r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>
                <a:latin typeface="Roboto" pitchFamily="2" charset="0"/>
                <a:ea typeface="Roboto" pitchFamily="2" charset="0"/>
              </a:rPr>
              <a:t>Node.js: Explorando o Backend com Tatiane Lima</a:t>
            </a:r>
          </a:p>
        </p:txBody>
      </p:sp>
      <p:sp>
        <p:nvSpPr>
          <p:cNvPr id="15" name="Espaço Reservado para Número de Slide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E8622-68BD-444A-981B-D3453F09123B}" type="slidenum">
              <a:rPr lang="pt-BR" smtClean="0"/>
              <a:t>8</a:t>
            </a:fld>
            <a:endParaRPr lang="pt-BR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0280" y="2675091"/>
            <a:ext cx="720000" cy="7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0760" y="2765932"/>
            <a:ext cx="720000" cy="7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4296" y="6328872"/>
            <a:ext cx="720000" cy="7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2768" y="6328872"/>
            <a:ext cx="720000" cy="7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" name="Picture 7" descr="C:\Capas_Ebooks_node\icons8-nó-js-96.png"/>
          <p:cNvPicPr>
            <a:picLocks noChangeAspect="1" noChangeArrowheads="1"/>
          </p:cNvPicPr>
          <p:nvPr/>
        </p:nvPicPr>
        <p:blipFill>
          <a:blip r:embed="rId6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GlowEdges/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6977" y="10505256"/>
            <a:ext cx="1209795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6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27" r="11231"/>
          <a:stretch/>
        </p:blipFill>
        <p:spPr bwMode="auto">
          <a:xfrm>
            <a:off x="562531" y="-53348"/>
            <a:ext cx="720000" cy="1570890"/>
          </a:xfrm>
          <a:prstGeom prst="flowChartOnlineStorag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91164373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0" y="-79919"/>
            <a:ext cx="9625136" cy="128815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7" tIns="45709" rIns="91417" bIns="45709"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O</a:t>
            </a:r>
          </a:p>
        </p:txBody>
      </p:sp>
      <p:sp>
        <p:nvSpPr>
          <p:cNvPr id="5" name="Retângulo 4"/>
          <p:cNvSpPr/>
          <p:nvPr/>
        </p:nvSpPr>
        <p:spPr>
          <a:xfrm>
            <a:off x="348022" y="4672608"/>
            <a:ext cx="9073108" cy="5139846"/>
          </a:xfrm>
          <a:prstGeom prst="rect">
            <a:avLst/>
          </a:prstGeom>
        </p:spPr>
        <p:txBody>
          <a:bodyPr wrap="square" lIns="91417" tIns="45709" rIns="91417" bIns="45709">
            <a:spAutoFit/>
          </a:bodyPr>
          <a:lstStyle/>
          <a:p>
            <a:pPr algn="ctr"/>
            <a:r>
              <a:rPr lang="pt-BR" sz="8000" dirty="0">
                <a:solidFill>
                  <a:schemeClr val="bg1"/>
                </a:solidFill>
                <a:latin typeface="Impact" panose="020B0806030902050204" pitchFamily="34" charset="0"/>
              </a:rPr>
              <a:t>Principais Características do Node.js</a:t>
            </a:r>
          </a:p>
          <a:p>
            <a:pPr algn="ctr"/>
            <a:endParaRPr lang="pt-BR" sz="8800" dirty="0">
              <a:solidFill>
                <a:schemeClr val="bg1"/>
              </a:solidFill>
            </a:endParaRPr>
          </a:p>
        </p:txBody>
      </p:sp>
      <p:sp>
        <p:nvSpPr>
          <p:cNvPr id="2" name="CaixaDeTexto 1"/>
          <p:cNvSpPr txBox="1"/>
          <p:nvPr/>
        </p:nvSpPr>
        <p:spPr>
          <a:xfrm>
            <a:off x="3072432" y="2152331"/>
            <a:ext cx="184684" cy="477031"/>
          </a:xfrm>
          <a:prstGeom prst="rect">
            <a:avLst/>
          </a:prstGeom>
          <a:noFill/>
        </p:spPr>
        <p:txBody>
          <a:bodyPr wrap="none" lIns="91417" tIns="45709" rIns="91417" bIns="45709" rtlCol="0">
            <a:spAutoFit/>
          </a:bodyPr>
          <a:lstStyle/>
          <a:p>
            <a:pPr algn="ctr"/>
            <a:endParaRPr lang="pt-BR" dirty="0"/>
          </a:p>
        </p:txBody>
      </p:sp>
      <p:pic>
        <p:nvPicPr>
          <p:cNvPr id="2052" name="Picture 4" descr="Sparkle blue light line horizontal stripes Glow rays of lights Xmas flash glares vecto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056" y="9005226"/>
            <a:ext cx="8761040" cy="1860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>
                <a:latin typeface="Roboto" pitchFamily="2" charset="0"/>
                <a:ea typeface="Roboto" pitchFamily="2" charset="0"/>
              </a:rPr>
              <a:t>Node.js: Explorando o Backend com Tatiane Lima</a:t>
            </a:r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E8622-68BD-444A-981B-D3453F09123B}" type="slidenum">
              <a:rPr lang="pt-BR" smtClean="0"/>
              <a:t>9</a:t>
            </a:fld>
            <a:endParaRPr lang="pt-BR"/>
          </a:p>
        </p:txBody>
      </p:sp>
      <p:pic>
        <p:nvPicPr>
          <p:cNvPr id="9" name="Picture 5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333" t="65000" r="3095"/>
          <a:stretch/>
        </p:blipFill>
        <p:spPr bwMode="auto">
          <a:xfrm>
            <a:off x="3685341" y="1936496"/>
            <a:ext cx="1091014" cy="16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237" t="25777" r="29685" b="53943"/>
          <a:stretch/>
        </p:blipFill>
        <p:spPr bwMode="auto">
          <a:xfrm>
            <a:off x="4800600" y="2080480"/>
            <a:ext cx="1283620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58688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sencia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Apex</Template>
  <TotalTime>2762</TotalTime>
  <Words>1211</Words>
  <Application>Microsoft Office PowerPoint</Application>
  <PresentationFormat>Papel A3 (297x420 mm)</PresentationFormat>
  <Paragraphs>154</Paragraphs>
  <Slides>24</Slides>
  <Notes>5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24</vt:i4>
      </vt:variant>
    </vt:vector>
  </HeadingPairs>
  <TitlesOfParts>
    <vt:vector size="25" baseType="lpstr">
      <vt:lpstr>Tema do Office</vt:lpstr>
      <vt:lpstr>NODE.JS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Criando Seu Primeiro Servidor </vt:lpstr>
      <vt:lpstr>Apresentação do PowerPoint</vt:lpstr>
      <vt:lpstr>Desafios e Soluções </vt:lpstr>
      <vt:lpstr>Apresentação do PowerPoint</vt:lpstr>
      <vt:lpstr> Domine a Arte do Backend</vt:lpstr>
      <vt:lpstr>Apresentação do PowerPoint</vt:lpstr>
      <vt:lpstr>          Obrigado por dedicar seu tempo  a este eBook! </vt:lpstr>
    </vt:vector>
  </TitlesOfParts>
  <Company>Técnicos Inside Lab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Tatiane</dc:creator>
  <cp:lastModifiedBy>Tatiane</cp:lastModifiedBy>
  <cp:revision>508</cp:revision>
  <dcterms:created xsi:type="dcterms:W3CDTF">2024-11-25T13:08:40Z</dcterms:created>
  <dcterms:modified xsi:type="dcterms:W3CDTF">2024-12-15T12:39:03Z</dcterms:modified>
</cp:coreProperties>
</file>